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2" r:id="rId3"/>
    <p:sldId id="257" r:id="rId4"/>
    <p:sldId id="261" r:id="rId5"/>
    <p:sldId id="259" r:id="rId6"/>
    <p:sldId id="260" r:id="rId7"/>
    <p:sldId id="278" r:id="rId8"/>
    <p:sldId id="280" r:id="rId9"/>
    <p:sldId id="265" r:id="rId10"/>
    <p:sldId id="266" r:id="rId11"/>
    <p:sldId id="274" r:id="rId12"/>
    <p:sldId id="275" r:id="rId13"/>
    <p:sldId id="258" r:id="rId14"/>
    <p:sldId id="263" r:id="rId15"/>
    <p:sldId id="271" r:id="rId16"/>
    <p:sldId id="264" r:id="rId17"/>
    <p:sldId id="277" r:id="rId18"/>
    <p:sldId id="276" r:id="rId19"/>
    <p:sldId id="269" r:id="rId20"/>
    <p:sldId id="270" r:id="rId21"/>
    <p:sldId id="273" r:id="rId22"/>
    <p:sldId id="272" r:id="rId23"/>
    <p:sldId id="279" r:id="rId24"/>
    <p:sldId id="267"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76" d="100"/>
          <a:sy n="76" d="100"/>
        </p:scale>
        <p:origin x="126" y="7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2A54C80-263E-416B-A8E0-580EDEADCBDC}" type="datetimeFigureOut">
              <a:rPr lang="en-US" dirty="0"/>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5/7/2022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5/7/2022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8.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MX" sz="2400" dirty="0"/>
              <a:t>Sistemas automatizados aplicados a la gestión de información con tecnología Agro IoT 	para una finca de Uvero, en Umbita, Boyacá.</a:t>
            </a:r>
            <a:br>
              <a:rPr lang="en-US" sz="2400" dirty="0"/>
            </a:br>
            <a:br>
              <a:rPr lang="es-ES" sz="2400" dirty="0"/>
            </a:br>
            <a:r>
              <a:rPr lang="es-ES" sz="2400" dirty="0"/>
              <a:t>TeleDomoFarm</a:t>
            </a:r>
          </a:p>
        </p:txBody>
      </p:sp>
      <p:sp>
        <p:nvSpPr>
          <p:cNvPr id="4" name="CuadroTexto 3"/>
          <p:cNvSpPr txBox="1"/>
          <p:nvPr/>
        </p:nvSpPr>
        <p:spPr>
          <a:xfrm>
            <a:off x="5676900" y="4445000"/>
            <a:ext cx="3978140" cy="369332"/>
          </a:xfrm>
          <a:prstGeom prst="rect">
            <a:avLst/>
          </a:prstGeom>
          <a:noFill/>
        </p:spPr>
        <p:txBody>
          <a:bodyPr wrap="none" rtlCol="0">
            <a:spAutoFit/>
          </a:bodyPr>
          <a:lstStyle/>
          <a:p>
            <a:r>
              <a:rPr lang="es-ES" dirty="0"/>
              <a:t>Juan Pablo Guerra Porras - 67000081</a:t>
            </a:r>
          </a:p>
        </p:txBody>
      </p:sp>
      <p:pic>
        <p:nvPicPr>
          <p:cNvPr id="5"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36885"/>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59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Objetivos específicos.</a:t>
            </a:r>
            <a:endParaRPr lang="en-US" dirty="0"/>
          </a:p>
        </p:txBody>
      </p:sp>
      <p:sp>
        <p:nvSpPr>
          <p:cNvPr id="3" name="Marcador de contenido 2"/>
          <p:cNvSpPr>
            <a:spLocks noGrp="1"/>
          </p:cNvSpPr>
          <p:nvPr>
            <p:ph idx="1"/>
          </p:nvPr>
        </p:nvSpPr>
        <p:spPr/>
        <p:txBody>
          <a:bodyPr>
            <a:normAutofit lnSpcReduction="10000"/>
          </a:bodyPr>
          <a:lstStyle/>
          <a:p>
            <a:pPr marL="0" indent="0">
              <a:buNone/>
            </a:pPr>
            <a:r>
              <a:rPr lang="es-MX" dirty="0"/>
              <a:t>Realizar el levantamiento de información en el ámbito geográfico de la finca de uvero en la cual serán implementados los dispositivos electrónicos que permiten monitorear los recursos de la zona rural. Para tener un panorama espacial y geográfico del sector de trabajo.</a:t>
            </a:r>
          </a:p>
          <a:p>
            <a:pPr marL="0" indent="0">
              <a:buNone/>
            </a:pPr>
            <a:endParaRPr lang="en-US" sz="1600" dirty="0"/>
          </a:p>
          <a:p>
            <a:pPr marL="0" indent="0">
              <a:buNone/>
            </a:pPr>
            <a:r>
              <a:rPr lang="es-MX" dirty="0"/>
              <a:t>Implementar y evaluar el funcionamiento de la electrónica de control  como los sensores, actuadores  y conductores de luz por medio de módulos </a:t>
            </a:r>
            <a:r>
              <a:rPr lang="es-MX" dirty="0" err="1"/>
              <a:t>wifi</a:t>
            </a:r>
            <a:r>
              <a:rPr lang="es-MX" dirty="0"/>
              <a:t>,  módulos </a:t>
            </a:r>
            <a:r>
              <a:rPr lang="es-MX" dirty="0" err="1"/>
              <a:t>rf</a:t>
            </a:r>
            <a:r>
              <a:rPr lang="es-MX" dirty="0"/>
              <a:t> y microcontroladores.</a:t>
            </a:r>
          </a:p>
          <a:p>
            <a:pPr marL="0" indent="0">
              <a:buNone/>
            </a:pPr>
            <a:endParaRPr lang="en-US" sz="1600" dirty="0"/>
          </a:p>
          <a:p>
            <a:pPr marL="0" indent="0">
              <a:buNone/>
            </a:pPr>
            <a:r>
              <a:rPr lang="es-MX" dirty="0"/>
              <a:t>Implementar un sistema para almacenamiento y proceso de información obtenida a partir de dispositivos IoT, con el propósito de brindar  información útil para la toma de decisiones.</a:t>
            </a:r>
            <a:br>
              <a:rPr lang="es-ES" dirty="0"/>
            </a:br>
            <a:r>
              <a:rPr lang="es-ES" sz="1400" b="1" dirty="0"/>
              <a:t> </a:t>
            </a:r>
            <a:endParaRPr lang="en-US" dirty="0"/>
          </a:p>
          <a:p>
            <a:endParaRPr lang="en-US" dirty="0"/>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018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156238"/>
            <a:ext cx="8596668" cy="1320800"/>
          </a:xfrm>
        </p:spPr>
        <p:txBody>
          <a:bodyPr/>
          <a:lstStyle/>
          <a:p>
            <a:r>
              <a:rPr lang="es-ES" dirty="0"/>
              <a:t>Estructura Domótica</a:t>
            </a:r>
            <a:endParaRPr lang="en-US" dirty="0"/>
          </a:p>
        </p:txBody>
      </p:sp>
      <p:sp>
        <p:nvSpPr>
          <p:cNvPr id="3" name="Marcador de contenido 2"/>
          <p:cNvSpPr>
            <a:spLocks noGrp="1"/>
          </p:cNvSpPr>
          <p:nvPr>
            <p:ph idx="1"/>
          </p:nvPr>
        </p:nvSpPr>
        <p:spPr>
          <a:xfrm>
            <a:off x="2277534" y="2977227"/>
            <a:ext cx="8596668" cy="3880773"/>
          </a:xfrm>
        </p:spPr>
        <p:txBody>
          <a:bodyPr/>
          <a:lstStyle/>
          <a:p>
            <a:endParaRPr lang="en-US" dirty="0"/>
          </a:p>
        </p:txBody>
      </p:sp>
      <p:sp>
        <p:nvSpPr>
          <p:cNvPr id="4" name="Rectangle 2"/>
          <p:cNvSpPr>
            <a:spLocks noChangeArrowheads="1"/>
          </p:cNvSpPr>
          <p:nvPr/>
        </p:nvSpPr>
        <p:spPr bwMode="auto">
          <a:xfrm>
            <a:off x="1600200" y="816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6" name="Grupo 5">
            <a:extLst>
              <a:ext uri="{FF2B5EF4-FFF2-40B4-BE49-F238E27FC236}">
                <a16:creationId xmlns:a16="http://schemas.microsoft.com/office/drawing/2014/main" id="{A99ACB17-A169-BDB7-3802-D1B896F5A7F1}"/>
              </a:ext>
            </a:extLst>
          </p:cNvPr>
          <p:cNvGrpSpPr/>
          <p:nvPr/>
        </p:nvGrpSpPr>
        <p:grpSpPr>
          <a:xfrm>
            <a:off x="1600200" y="1273838"/>
            <a:ext cx="12192000" cy="4829175"/>
            <a:chOff x="1600200" y="1273838"/>
            <a:chExt cx="12192000" cy="4829175"/>
          </a:xfrm>
        </p:grpSpPr>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525" y="1273838"/>
              <a:ext cx="5400675" cy="43719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1600200" y="56458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n-US" sz="1000" b="1"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Fuente: </a:t>
              </a:r>
              <a:r>
                <a:rPr kumimoji="0" lang="es-ES" altLang="en-US" sz="1000" b="0" i="1"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Blog de </a:t>
              </a:r>
              <a:r>
                <a:rPr kumimoji="0" lang="es-E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(Garc</a:t>
              </a:r>
              <a:r>
                <a:rPr kumimoji="0" lang="es-ES" altLang="en-US" sz="10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í</a:t>
              </a:r>
              <a:r>
                <a:rPr kumimoji="0" lang="es-ES" altLang="en-US" sz="1000" b="0" i="0"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 1993)</a:t>
              </a:r>
              <a:r>
                <a:rPr kumimoji="0" lang="es-ES" altLang="en-US" sz="1000" b="0" i="1"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 Tecnolog</a:t>
              </a:r>
              <a:r>
                <a:rPr kumimoji="0" lang="es-ES" altLang="en-US" sz="1000" b="0"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í</a:t>
              </a:r>
              <a:r>
                <a:rPr kumimoji="0" lang="es-ES" altLang="en-US" sz="1000" b="0" i="1"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as Inform</a:t>
              </a:r>
              <a:r>
                <a:rPr kumimoji="0" lang="es-ES" altLang="en-US" sz="1000" b="0" i="1"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Arial" panose="020B0604020202020204" pitchFamily="34" charset="0"/>
                </a:rPr>
                <a:t>á</a:t>
              </a:r>
              <a:r>
                <a:rPr kumimoji="0" lang="es-ES" altLang="en-US" sz="1000" b="0" i="1" u="none" strike="noStrike" cap="none" normalizeH="0" baseline="0" dirty="0">
                  <a:ln>
                    <a:noFill/>
                  </a:ln>
                  <a:solidFill>
                    <a:srgbClr val="000000"/>
                  </a:solidFill>
                  <a:effectLst/>
                  <a:latin typeface="Arial" panose="020B0604020202020204" pitchFamily="34" charset="0"/>
                  <a:ea typeface="Calibri" panose="020F0502020204030204" pitchFamily="34" charset="0"/>
                  <a:cs typeface="Arial" panose="020B0604020202020204" pitchFamily="34" charset="0"/>
                </a:rPr>
                <a:t>ticas.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7" name="Picture 2" descr="Universidad Católica de Colombia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300" y="5874413"/>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395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Marco conceptual</a:t>
            </a:r>
            <a:endParaRPr lang="en-US" dirty="0"/>
          </a:p>
        </p:txBody>
      </p:sp>
      <p:sp>
        <p:nvSpPr>
          <p:cNvPr id="3" name="Marcador de contenido 2"/>
          <p:cNvSpPr>
            <a:spLocks noGrp="1"/>
          </p:cNvSpPr>
          <p:nvPr>
            <p:ph idx="1"/>
          </p:nvPr>
        </p:nvSpPr>
        <p:spPr>
          <a:xfrm>
            <a:off x="-706966" y="1600200"/>
            <a:ext cx="8596668" cy="3880773"/>
          </a:xfrm>
        </p:spPr>
        <p:txBody>
          <a:bodyPr/>
          <a:lstStyle/>
          <a:p>
            <a:pPr lvl="2"/>
            <a:r>
              <a:rPr lang="es-MX" b="1" dirty="0"/>
              <a:t>Dispositivos Electrónicos</a:t>
            </a:r>
            <a:endParaRPr lang="en-US" b="1" dirty="0"/>
          </a:p>
          <a:p>
            <a:pPr lvl="3"/>
            <a:r>
              <a:rPr lang="es-MX" b="1" dirty="0"/>
              <a:t>Sistema de Control</a:t>
            </a:r>
            <a:endParaRPr lang="en-US" b="1" dirty="0"/>
          </a:p>
          <a:p>
            <a:pPr lvl="4"/>
            <a:r>
              <a:rPr lang="es-MX" b="1" dirty="0">
                <a:solidFill>
                  <a:schemeClr val="accent2"/>
                </a:solidFill>
              </a:rPr>
              <a:t>Módulos </a:t>
            </a:r>
            <a:r>
              <a:rPr lang="es-MX" b="1" dirty="0" err="1">
                <a:solidFill>
                  <a:schemeClr val="accent2"/>
                </a:solidFill>
              </a:rPr>
              <a:t>Wifi</a:t>
            </a:r>
            <a:endParaRPr lang="en-US" b="1" dirty="0">
              <a:solidFill>
                <a:schemeClr val="accent2"/>
              </a:solidFill>
            </a:endParaRPr>
          </a:p>
          <a:p>
            <a:pPr lvl="4"/>
            <a:r>
              <a:rPr lang="es-MX" b="1" dirty="0">
                <a:solidFill>
                  <a:srgbClr val="00B0F0"/>
                </a:solidFill>
              </a:rPr>
              <a:t>Módulos de radio frecuencia</a:t>
            </a:r>
            <a:endParaRPr lang="en-US" b="1" dirty="0">
              <a:solidFill>
                <a:srgbClr val="00B0F0"/>
              </a:solidFill>
            </a:endParaRPr>
          </a:p>
          <a:p>
            <a:pPr lvl="4"/>
            <a:r>
              <a:rPr lang="es-MX" b="1" dirty="0">
                <a:solidFill>
                  <a:schemeClr val="accent5"/>
                </a:solidFill>
              </a:rPr>
              <a:t>Módulo </a:t>
            </a:r>
            <a:r>
              <a:rPr lang="es-MX" b="1" dirty="0" err="1">
                <a:solidFill>
                  <a:schemeClr val="accent5"/>
                </a:solidFill>
              </a:rPr>
              <a:t>bluetooth</a:t>
            </a:r>
            <a:endParaRPr lang="en-US" b="1" dirty="0">
              <a:solidFill>
                <a:schemeClr val="accent5"/>
              </a:solidFill>
            </a:endParaRPr>
          </a:p>
          <a:p>
            <a:pPr lvl="2"/>
            <a:r>
              <a:rPr lang="es-ES" b="1" dirty="0"/>
              <a:t>Sistema de información web	</a:t>
            </a:r>
            <a:endParaRPr lang="en-US" b="1" dirty="0"/>
          </a:p>
          <a:p>
            <a:endParaRPr lang="en-US" dirty="0"/>
          </a:p>
        </p:txBody>
      </p:sp>
      <p:pic>
        <p:nvPicPr>
          <p:cNvPr id="5" name="Imagen 4" descr="Electrónica de control - Wikipedia, la enciclopedia libre"/>
          <p:cNvPicPr/>
          <p:nvPr/>
        </p:nvPicPr>
        <p:blipFill>
          <a:blip r:embed="rId2">
            <a:extLst>
              <a:ext uri="{28A0092B-C50C-407E-A947-70E740481C1C}">
                <a14:useLocalDpi xmlns:a14="http://schemas.microsoft.com/office/drawing/2010/main" val="0"/>
              </a:ext>
            </a:extLst>
          </a:blip>
          <a:srcRect/>
          <a:stretch>
            <a:fillRect/>
          </a:stretch>
        </p:blipFill>
        <p:spPr bwMode="auto">
          <a:xfrm>
            <a:off x="3807268" y="1600200"/>
            <a:ext cx="5612130" cy="1531620"/>
          </a:xfrm>
          <a:prstGeom prst="rect">
            <a:avLst/>
          </a:prstGeom>
          <a:noFill/>
          <a:ln>
            <a:noFill/>
          </a:ln>
        </p:spPr>
      </p:pic>
      <p:pic>
        <p:nvPicPr>
          <p:cNvPr id="6" name="Imagen 5" descr="nodemcu v2"/>
          <p:cNvPicPr/>
          <p:nvPr/>
        </p:nvPicPr>
        <p:blipFill>
          <a:blip r:embed="rId3">
            <a:extLst>
              <a:ext uri="{28A0092B-C50C-407E-A947-70E740481C1C}">
                <a14:useLocalDpi xmlns:a14="http://schemas.microsoft.com/office/drawing/2010/main" val="0"/>
              </a:ext>
            </a:extLst>
          </a:blip>
          <a:srcRect/>
          <a:stretch>
            <a:fillRect/>
          </a:stretch>
        </p:blipFill>
        <p:spPr bwMode="auto">
          <a:xfrm>
            <a:off x="3591368" y="3469957"/>
            <a:ext cx="1736090" cy="1304925"/>
          </a:xfrm>
          <a:prstGeom prst="rect">
            <a:avLst/>
          </a:prstGeom>
          <a:noFill/>
          <a:ln>
            <a:noFill/>
          </a:ln>
        </p:spPr>
      </p:pic>
      <p:sp>
        <p:nvSpPr>
          <p:cNvPr id="7" name="Rectangle 2"/>
          <p:cNvSpPr>
            <a:spLocks noChangeArrowheads="1"/>
          </p:cNvSpPr>
          <p:nvPr/>
        </p:nvSpPr>
        <p:spPr bwMode="auto">
          <a:xfrm>
            <a:off x="5965652" y="31603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Imagen 18" descr="Módulo Inalámbrico NRF24L01+PA+LNA Con Antena Sma- Suconel S.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1149" y="3085148"/>
            <a:ext cx="1924050" cy="19240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5965652" y="508444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n-US" sz="11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 name="Imagen 9" descr="Modulo Bluetooth HC-0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51302" y="4122419"/>
            <a:ext cx="2438400" cy="2438400"/>
          </a:xfrm>
          <a:prstGeom prst="rect">
            <a:avLst/>
          </a:prstGeom>
          <a:noFill/>
          <a:ln>
            <a:noFill/>
          </a:ln>
        </p:spPr>
      </p:pic>
      <p:pic>
        <p:nvPicPr>
          <p:cNvPr id="11" name="Picture 2" descr="Universidad Católica de Colombia - Wikipedia, la enciclopedia lib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p:cNvSpPr txBox="1"/>
          <p:nvPr/>
        </p:nvSpPr>
        <p:spPr>
          <a:xfrm>
            <a:off x="4309372" y="4697808"/>
            <a:ext cx="275225" cy="553998"/>
          </a:xfrm>
          <a:prstGeom prst="rect">
            <a:avLst/>
          </a:prstGeom>
          <a:noFill/>
        </p:spPr>
        <p:txBody>
          <a:bodyPr wrap="square" rtlCol="0">
            <a:spAutoFit/>
          </a:bodyPr>
          <a:lstStyle/>
          <a:p>
            <a:r>
              <a:rPr lang="es-ES" sz="3000" dirty="0">
                <a:solidFill>
                  <a:schemeClr val="accent2"/>
                </a:solidFill>
              </a:rPr>
              <a:t>↑</a:t>
            </a:r>
            <a:endParaRPr lang="en-US" sz="3000" dirty="0">
              <a:solidFill>
                <a:schemeClr val="accent2"/>
              </a:solidFill>
            </a:endParaRPr>
          </a:p>
        </p:txBody>
      </p:sp>
      <p:sp>
        <p:nvSpPr>
          <p:cNvPr id="13" name="CuadroTexto 12"/>
          <p:cNvSpPr txBox="1"/>
          <p:nvPr/>
        </p:nvSpPr>
        <p:spPr>
          <a:xfrm>
            <a:off x="6463292" y="6205084"/>
            <a:ext cx="377026" cy="553998"/>
          </a:xfrm>
          <a:prstGeom prst="rect">
            <a:avLst/>
          </a:prstGeom>
          <a:noFill/>
        </p:spPr>
        <p:txBody>
          <a:bodyPr wrap="none" rtlCol="0">
            <a:spAutoFit/>
          </a:bodyPr>
          <a:lstStyle/>
          <a:p>
            <a:r>
              <a:rPr lang="es-ES" sz="3000" dirty="0">
                <a:solidFill>
                  <a:schemeClr val="accent5"/>
                </a:solidFill>
              </a:rPr>
              <a:t>↑</a:t>
            </a:r>
            <a:endParaRPr lang="en-US" sz="3000" dirty="0">
              <a:solidFill>
                <a:schemeClr val="accent5"/>
              </a:solidFill>
            </a:endParaRPr>
          </a:p>
        </p:txBody>
      </p:sp>
      <p:sp>
        <p:nvSpPr>
          <p:cNvPr id="14" name="CuadroTexto 13"/>
          <p:cNvSpPr txBox="1"/>
          <p:nvPr/>
        </p:nvSpPr>
        <p:spPr>
          <a:xfrm>
            <a:off x="8607706" y="4807446"/>
            <a:ext cx="377026" cy="553998"/>
          </a:xfrm>
          <a:prstGeom prst="rect">
            <a:avLst/>
          </a:prstGeom>
          <a:noFill/>
        </p:spPr>
        <p:txBody>
          <a:bodyPr wrap="none" rtlCol="0">
            <a:spAutoFit/>
          </a:bodyPr>
          <a:lstStyle/>
          <a:p>
            <a:r>
              <a:rPr lang="es-ES" sz="3000" dirty="0">
                <a:solidFill>
                  <a:srgbClr val="00B0F0"/>
                </a:solidFill>
              </a:rPr>
              <a:t>↑</a:t>
            </a:r>
            <a:endParaRPr lang="en-US" sz="3000" dirty="0">
              <a:solidFill>
                <a:srgbClr val="00B0F0"/>
              </a:solidFill>
            </a:endParaRPr>
          </a:p>
        </p:txBody>
      </p:sp>
    </p:spTree>
    <p:extLst>
      <p:ext uri="{BB962C8B-B14F-4D97-AF65-F5344CB8AC3E}">
        <p14:creationId xmlns:p14="http://schemas.microsoft.com/office/powerpoint/2010/main" val="1466877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Resultados del avance del proyecto</a:t>
            </a:r>
            <a:br>
              <a:rPr lang="es-ES" dirty="0"/>
            </a:br>
            <a:r>
              <a:rPr lang="es-ES" dirty="0"/>
              <a:t>Sistema de información</a:t>
            </a:r>
            <a:endParaRPr lang="en-US" dirty="0"/>
          </a:p>
        </p:txBody>
      </p:sp>
      <p:pic>
        <p:nvPicPr>
          <p:cNvPr id="11" name="Marcador de contenido 10"/>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9633" y="1930400"/>
            <a:ext cx="5234064" cy="3956851"/>
          </a:xfrm>
        </p:spPr>
      </p:pic>
      <p:pic>
        <p:nvPicPr>
          <p:cNvPr id="12" name="Marcador de contenido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748165" y="1930400"/>
            <a:ext cx="5173835" cy="3864990"/>
          </a:xfrm>
        </p:spPr>
      </p:pic>
      <p:sp>
        <p:nvSpPr>
          <p:cNvPr id="2" name="CuadroTexto 1"/>
          <p:cNvSpPr txBox="1"/>
          <p:nvPr/>
        </p:nvSpPr>
        <p:spPr>
          <a:xfrm>
            <a:off x="893234" y="5887251"/>
            <a:ext cx="3549946" cy="307777"/>
          </a:xfrm>
          <a:prstGeom prst="rect">
            <a:avLst/>
          </a:prstGeom>
          <a:noFill/>
        </p:spPr>
        <p:txBody>
          <a:bodyPr wrap="none" rtlCol="0">
            <a:spAutoFit/>
          </a:bodyPr>
          <a:lstStyle/>
          <a:p>
            <a:r>
              <a:rPr lang="es-ES" sz="1400" dirty="0"/>
              <a:t>Figura1. Autoría Juan Pablo Guerra Porras</a:t>
            </a:r>
            <a:endParaRPr lang="en-US" sz="1400" dirty="0"/>
          </a:p>
        </p:txBody>
      </p:sp>
      <p:sp>
        <p:nvSpPr>
          <p:cNvPr id="7" name="CuadroTexto 6"/>
          <p:cNvSpPr txBox="1"/>
          <p:nvPr/>
        </p:nvSpPr>
        <p:spPr>
          <a:xfrm>
            <a:off x="6379634" y="5804029"/>
            <a:ext cx="3549946" cy="307777"/>
          </a:xfrm>
          <a:prstGeom prst="rect">
            <a:avLst/>
          </a:prstGeom>
          <a:noFill/>
        </p:spPr>
        <p:txBody>
          <a:bodyPr wrap="none" rtlCol="0">
            <a:spAutoFit/>
          </a:bodyPr>
          <a:lstStyle/>
          <a:p>
            <a:r>
              <a:rPr lang="es-ES" sz="1400" dirty="0"/>
              <a:t>Figura2. Autoría Juan Pablo Guerra Porras</a:t>
            </a:r>
            <a:endParaRPr lang="en-US" sz="1400" dirty="0"/>
          </a:p>
        </p:txBody>
      </p:sp>
      <p:pic>
        <p:nvPicPr>
          <p:cNvPr id="8" name="Picture 2" descr="Universidad Católica de Colombia - Wikipedia, la enciclopedia lib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4300" y="5795390"/>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31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Resultados del avance del proyecto</a:t>
            </a:r>
            <a:br>
              <a:rPr lang="es-ES" dirty="0"/>
            </a:br>
            <a:r>
              <a:rPr lang="es-ES" dirty="0"/>
              <a:t>Control de Seguridad.</a:t>
            </a:r>
            <a:endParaRPr lang="en-US" dirty="0"/>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2519336"/>
            <a:ext cx="4183062" cy="3163940"/>
          </a:xfrm>
        </p:spPr>
      </p:pic>
      <p:pic>
        <p:nvPicPr>
          <p:cNvPr id="6" name="Marcador de contenido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2532063"/>
            <a:ext cx="4184650" cy="3138487"/>
          </a:xfrm>
        </p:spPr>
      </p:pic>
      <p:sp>
        <p:nvSpPr>
          <p:cNvPr id="7" name="CuadroTexto 6"/>
          <p:cNvSpPr txBox="1"/>
          <p:nvPr/>
        </p:nvSpPr>
        <p:spPr>
          <a:xfrm>
            <a:off x="893234" y="5887251"/>
            <a:ext cx="3549946" cy="307777"/>
          </a:xfrm>
          <a:prstGeom prst="rect">
            <a:avLst/>
          </a:prstGeom>
          <a:noFill/>
        </p:spPr>
        <p:txBody>
          <a:bodyPr wrap="none" rtlCol="0">
            <a:spAutoFit/>
          </a:bodyPr>
          <a:lstStyle/>
          <a:p>
            <a:r>
              <a:rPr lang="es-ES" sz="1400" dirty="0"/>
              <a:t>Figura3. Autoría Juan Pablo Guerra Porras</a:t>
            </a:r>
            <a:endParaRPr lang="en-US" sz="1400" dirty="0"/>
          </a:p>
        </p:txBody>
      </p:sp>
      <p:sp>
        <p:nvSpPr>
          <p:cNvPr id="8" name="CuadroTexto 7"/>
          <p:cNvSpPr txBox="1"/>
          <p:nvPr/>
        </p:nvSpPr>
        <p:spPr>
          <a:xfrm>
            <a:off x="5406877" y="5733362"/>
            <a:ext cx="3549946" cy="307777"/>
          </a:xfrm>
          <a:prstGeom prst="rect">
            <a:avLst/>
          </a:prstGeom>
          <a:noFill/>
        </p:spPr>
        <p:txBody>
          <a:bodyPr wrap="none" rtlCol="0">
            <a:spAutoFit/>
          </a:bodyPr>
          <a:lstStyle/>
          <a:p>
            <a:r>
              <a:rPr lang="es-ES" sz="1400" dirty="0"/>
              <a:t>Figura4. Autoría Juan Pablo Guerra Porras</a:t>
            </a:r>
            <a:endParaRPr lang="en-US" sz="1400" dirty="0"/>
          </a:p>
        </p:txBody>
      </p:sp>
      <p:pic>
        <p:nvPicPr>
          <p:cNvPr id="9" name="Picture 2" descr="Universidad Católica de Colombia - Wikipedia, la enciclopedia lib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834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Alternativa y potencial de cambio</a:t>
            </a:r>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039" y="2425700"/>
            <a:ext cx="5793840" cy="3035300"/>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12" y="1409701"/>
            <a:ext cx="5365750" cy="4292599"/>
          </a:xfrm>
          <a:prstGeom prst="rect">
            <a:avLst/>
          </a:prstGeom>
        </p:spPr>
      </p:pic>
      <p:pic>
        <p:nvPicPr>
          <p:cNvPr id="6" name="Picture 2" descr="Universidad Católica de Colombia - Wikipedia, la enciclopedia lib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531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 dirty="0"/>
              <a:t>Resultados del avance del proyecto</a:t>
            </a:r>
            <a:br>
              <a:rPr lang="es-ES" dirty="0"/>
            </a:br>
            <a:r>
              <a:rPr lang="es-ES" dirty="0"/>
              <a:t>Control de Iluminación.</a:t>
            </a:r>
            <a:br>
              <a:rPr lang="es-ES" dirty="0"/>
            </a:br>
            <a:r>
              <a:rPr lang="es-ES" dirty="0"/>
              <a:t>Control de Humedad y temperatura.</a:t>
            </a:r>
            <a:endParaRPr lang="en-US" dirty="0"/>
          </a:p>
        </p:txBody>
      </p:sp>
      <p:pic>
        <p:nvPicPr>
          <p:cNvPr id="5" name="Marcador de contenido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2532658"/>
            <a:ext cx="4183062" cy="3137296"/>
          </a:xfrm>
        </p:spPr>
      </p:pic>
      <p:pic>
        <p:nvPicPr>
          <p:cNvPr id="6" name="Marcador de contenido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089525" y="2224818"/>
            <a:ext cx="4184650" cy="1746376"/>
          </a:xfr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525" y="4101307"/>
            <a:ext cx="4192820" cy="1829594"/>
          </a:xfrm>
          <a:prstGeom prst="rect">
            <a:avLst/>
          </a:prstGeom>
        </p:spPr>
      </p:pic>
      <p:sp>
        <p:nvSpPr>
          <p:cNvPr id="8" name="CuadroTexto 7"/>
          <p:cNvSpPr txBox="1"/>
          <p:nvPr/>
        </p:nvSpPr>
        <p:spPr>
          <a:xfrm>
            <a:off x="893234" y="5777012"/>
            <a:ext cx="3549946" cy="307777"/>
          </a:xfrm>
          <a:prstGeom prst="rect">
            <a:avLst/>
          </a:prstGeom>
          <a:noFill/>
        </p:spPr>
        <p:txBody>
          <a:bodyPr wrap="none" rtlCol="0">
            <a:spAutoFit/>
          </a:bodyPr>
          <a:lstStyle/>
          <a:p>
            <a:r>
              <a:rPr lang="es-ES" sz="1400" dirty="0"/>
              <a:t>Figura5. Autoría Juan Pablo Guerra Porras</a:t>
            </a:r>
            <a:endParaRPr lang="en-US" sz="1400" dirty="0"/>
          </a:p>
        </p:txBody>
      </p:sp>
      <p:pic>
        <p:nvPicPr>
          <p:cNvPr id="9" name="Picture 2" descr="Universidad Católica de Colombia - Wikipedia, la enciclopedia lib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4300" y="5836885"/>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459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Esquema en </a:t>
            </a:r>
            <a:r>
              <a:rPr lang="es-ES" dirty="0" err="1"/>
              <a:t>fritzing</a:t>
            </a:r>
            <a:endParaRPr lang="en-U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991" y="1422400"/>
            <a:ext cx="7625354" cy="4749800"/>
          </a:xfrm>
          <a:prstGeom prst="rect">
            <a:avLst/>
          </a:prstGeom>
        </p:spPr>
      </p:pic>
    </p:spTree>
    <p:extLst>
      <p:ext uri="{BB962C8B-B14F-4D97-AF65-F5344CB8AC3E}">
        <p14:creationId xmlns:p14="http://schemas.microsoft.com/office/powerpoint/2010/main" val="2895537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Desarrollo</a:t>
            </a:r>
            <a:endParaRPr lang="en-US" dirty="0"/>
          </a:p>
        </p:txBody>
      </p:sp>
      <p:pic>
        <p:nvPicPr>
          <p:cNvPr id="7"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36885"/>
            <a:ext cx="1917700" cy="99720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lenguajes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0175" y="1447801"/>
            <a:ext cx="3852281" cy="1943100"/>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p:cNvSpPr/>
          <p:nvPr/>
        </p:nvSpPr>
        <p:spPr>
          <a:xfrm>
            <a:off x="4558344" y="3134840"/>
            <a:ext cx="5736955" cy="369332"/>
          </a:xfrm>
          <a:prstGeom prst="rect">
            <a:avLst/>
          </a:prstGeom>
        </p:spPr>
        <p:txBody>
          <a:bodyPr wrap="none">
            <a:spAutoFit/>
          </a:bodyPr>
          <a:lstStyle/>
          <a:p>
            <a:r>
              <a:rPr lang="en-US" dirty="0"/>
              <a:t>https://pbs.twimg.com/media/EKJt7R6XYAEzdvt.png</a:t>
            </a:r>
          </a:p>
        </p:txBody>
      </p:sp>
      <p:pic>
        <p:nvPicPr>
          <p:cNvPr id="6152" name="Picture 8" descr="https://pbs.twimg.com/media/EKJt7R6XYAEzdv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5575" y="1016000"/>
            <a:ext cx="4365611" cy="216217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3065" y="3504172"/>
            <a:ext cx="5900724" cy="3329459"/>
          </a:xfrm>
          <a:prstGeom prst="rect">
            <a:avLst/>
          </a:prstGeom>
        </p:spPr>
      </p:pic>
    </p:spTree>
    <p:extLst>
      <p:ext uri="{BB962C8B-B14F-4D97-AF65-F5344CB8AC3E}">
        <p14:creationId xmlns:p14="http://schemas.microsoft.com/office/powerpoint/2010/main" val="3589363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Utilidades de trabajo</a:t>
            </a:r>
            <a:endParaRPr lang="en-US" dirty="0"/>
          </a:p>
        </p:txBody>
      </p:sp>
      <p:sp>
        <p:nvSpPr>
          <p:cNvPr id="3" name="Marcador de contenido 2"/>
          <p:cNvSpPr>
            <a:spLocks noGrp="1"/>
          </p:cNvSpPr>
          <p:nvPr>
            <p:ph sz="half" idx="1"/>
          </p:nvPr>
        </p:nvSpPr>
        <p:spPr>
          <a:xfrm>
            <a:off x="677334" y="1474788"/>
            <a:ext cx="4301066" cy="4519611"/>
          </a:xfrm>
        </p:spPr>
        <p:txBody>
          <a:bodyPr>
            <a:normAutofit fontScale="92500" lnSpcReduction="20000"/>
          </a:bodyPr>
          <a:lstStyle/>
          <a:p>
            <a:r>
              <a:rPr lang="es-ES" dirty="0"/>
              <a:t>Elementos de pre-producción</a:t>
            </a:r>
          </a:p>
          <a:p>
            <a:pPr>
              <a:buFontTx/>
              <a:buChar char="-"/>
            </a:pPr>
            <a:r>
              <a:rPr lang="es-ES" dirty="0"/>
              <a:t>Módulos </a:t>
            </a:r>
          </a:p>
          <a:p>
            <a:pPr lvl="1">
              <a:buFontTx/>
              <a:buChar char="-"/>
            </a:pPr>
            <a:r>
              <a:rPr lang="es-ES" dirty="0"/>
              <a:t>wifi esp32.</a:t>
            </a:r>
          </a:p>
          <a:p>
            <a:pPr marL="457200" lvl="1" indent="0">
              <a:buNone/>
            </a:pPr>
            <a:r>
              <a:rPr lang="es-ES" b="1" dirty="0"/>
              <a:t>Entornos de desarrollo.</a:t>
            </a:r>
          </a:p>
          <a:p>
            <a:pPr marL="457200" lvl="1" indent="0">
              <a:buNone/>
            </a:pPr>
            <a:r>
              <a:rPr lang="es-ES" dirty="0"/>
              <a:t>IDE Arduino.</a:t>
            </a:r>
          </a:p>
          <a:p>
            <a:pPr marL="457200" lvl="1" indent="0">
              <a:buNone/>
            </a:pPr>
            <a:r>
              <a:rPr lang="es-ES" dirty="0"/>
              <a:t>Visual Code.</a:t>
            </a:r>
          </a:p>
          <a:p>
            <a:pPr marL="457200" lvl="1" indent="0">
              <a:buNone/>
            </a:pPr>
            <a:r>
              <a:rPr lang="es-ES" b="1" dirty="0"/>
              <a:t>Integridad de datos.</a:t>
            </a:r>
          </a:p>
          <a:p>
            <a:pPr marL="457200" lvl="1" indent="0">
              <a:buNone/>
            </a:pPr>
            <a:r>
              <a:rPr lang="es-ES" dirty="0"/>
              <a:t>Gestor de base de datos Firebase.</a:t>
            </a:r>
          </a:p>
          <a:p>
            <a:pPr marL="457200" lvl="1" indent="0">
              <a:buNone/>
            </a:pPr>
            <a:r>
              <a:rPr lang="es-ES" b="1" dirty="0"/>
              <a:t>Servidor</a:t>
            </a:r>
          </a:p>
          <a:p>
            <a:pPr marL="457200" lvl="1" indent="0">
              <a:buNone/>
            </a:pPr>
            <a:r>
              <a:rPr lang="es-ES" dirty="0"/>
              <a:t>Servidor local temporal (solo en pre-</a:t>
            </a:r>
            <a:r>
              <a:rPr lang="es-ES" dirty="0" err="1"/>
              <a:t>produccion</a:t>
            </a:r>
            <a:r>
              <a:rPr lang="es-ES" dirty="0"/>
              <a:t>)</a:t>
            </a:r>
          </a:p>
          <a:p>
            <a:pPr marL="457200" lvl="1" indent="0">
              <a:buNone/>
            </a:pPr>
            <a:r>
              <a:rPr lang="es-ES" b="1" dirty="0"/>
              <a:t>Control de versiones  pre-</a:t>
            </a:r>
            <a:r>
              <a:rPr lang="es-ES" b="1" dirty="0" err="1"/>
              <a:t>produccion</a:t>
            </a:r>
            <a:r>
              <a:rPr lang="es-ES" b="1" dirty="0"/>
              <a:t>.</a:t>
            </a:r>
          </a:p>
          <a:p>
            <a:pPr marL="457200" lvl="1" indent="0">
              <a:buNone/>
            </a:pPr>
            <a:r>
              <a:rPr lang="es-ES" dirty="0" err="1"/>
              <a:t>Github</a:t>
            </a:r>
            <a:endParaRPr lang="es-ES" dirty="0"/>
          </a:p>
          <a:p>
            <a:pPr marL="457200" lvl="1" indent="0">
              <a:buNone/>
            </a:pPr>
            <a:r>
              <a:rPr lang="es-ES" dirty="0" err="1"/>
              <a:t>Gitlab</a:t>
            </a:r>
            <a:r>
              <a:rPr lang="es-ES" dirty="0"/>
              <a:t>.</a:t>
            </a:r>
          </a:p>
          <a:p>
            <a:pPr>
              <a:buFontTx/>
              <a:buChar char="-"/>
            </a:pPr>
            <a:endParaRPr lang="es-ES" dirty="0"/>
          </a:p>
          <a:p>
            <a:pPr>
              <a:buFontTx/>
              <a:buChar char="-"/>
            </a:pPr>
            <a:endParaRPr lang="en-US" dirty="0"/>
          </a:p>
        </p:txBody>
      </p:sp>
      <p:sp>
        <p:nvSpPr>
          <p:cNvPr id="4" name="Marcador de contenido 3"/>
          <p:cNvSpPr>
            <a:spLocks noGrp="1"/>
          </p:cNvSpPr>
          <p:nvPr>
            <p:ph sz="half" idx="2"/>
          </p:nvPr>
        </p:nvSpPr>
        <p:spPr>
          <a:xfrm>
            <a:off x="5089968" y="1563689"/>
            <a:ext cx="4184034" cy="3880773"/>
          </a:xfrm>
        </p:spPr>
        <p:txBody>
          <a:bodyPr>
            <a:normAutofit fontScale="92500" lnSpcReduction="20000"/>
          </a:bodyPr>
          <a:lstStyle/>
          <a:p>
            <a:r>
              <a:rPr lang="es-ES" dirty="0"/>
              <a:t>Elementos en producción</a:t>
            </a:r>
          </a:p>
          <a:p>
            <a:pPr marL="0" indent="0">
              <a:buNone/>
            </a:pPr>
            <a:r>
              <a:rPr lang="es-ES" dirty="0"/>
              <a:t>	Servidor</a:t>
            </a:r>
          </a:p>
          <a:p>
            <a:pPr marL="0" indent="0">
              <a:buNone/>
            </a:pPr>
            <a:r>
              <a:rPr lang="es-ES" dirty="0"/>
              <a:t>	</a:t>
            </a:r>
            <a:r>
              <a:rPr lang="es-ES" sz="1600" dirty="0"/>
              <a:t>Servidor y Hosting gratuito en 	</a:t>
            </a:r>
            <a:r>
              <a:rPr lang="es-ES" sz="1600" dirty="0" err="1"/>
              <a:t>Heroku</a:t>
            </a:r>
            <a:r>
              <a:rPr lang="es-ES" sz="1600" dirty="0"/>
              <a:t>.</a:t>
            </a:r>
          </a:p>
          <a:p>
            <a:pPr marL="457200" lvl="1" indent="0">
              <a:buNone/>
            </a:pPr>
            <a:r>
              <a:rPr lang="es-ES" b="1" dirty="0"/>
              <a:t>Control de versiones  </a:t>
            </a:r>
            <a:r>
              <a:rPr lang="es-ES" b="1" dirty="0" err="1"/>
              <a:t>produccion</a:t>
            </a:r>
            <a:r>
              <a:rPr lang="es-ES" b="1" dirty="0"/>
              <a:t>.</a:t>
            </a:r>
          </a:p>
          <a:p>
            <a:pPr marL="457200" lvl="1" indent="0">
              <a:buNone/>
            </a:pPr>
            <a:r>
              <a:rPr lang="es-ES" dirty="0" err="1"/>
              <a:t>Github</a:t>
            </a:r>
            <a:endParaRPr lang="es-ES" dirty="0"/>
          </a:p>
          <a:p>
            <a:pPr marL="457200" lvl="1" indent="0">
              <a:buNone/>
            </a:pPr>
            <a:r>
              <a:rPr lang="es-ES" dirty="0" err="1"/>
              <a:t>Gitlab</a:t>
            </a:r>
            <a:r>
              <a:rPr lang="es-ES" dirty="0"/>
              <a:t>.</a:t>
            </a:r>
          </a:p>
          <a:p>
            <a:pPr marL="0" indent="0">
              <a:buNone/>
            </a:pPr>
            <a:endParaRPr lang="es-ES" sz="1600" dirty="0"/>
          </a:p>
          <a:p>
            <a:pPr marL="0" indent="0">
              <a:buNone/>
            </a:pPr>
            <a:r>
              <a:rPr lang="es-ES" sz="1600" dirty="0"/>
              <a:t>	</a:t>
            </a:r>
          </a:p>
          <a:p>
            <a:pPr marL="0" indent="0">
              <a:buNone/>
            </a:pPr>
            <a:r>
              <a:rPr lang="es-ES" sz="1600" dirty="0"/>
              <a:t>	</a:t>
            </a:r>
            <a:endParaRPr lang="en-US" sz="1600" dirty="0"/>
          </a:p>
        </p:txBody>
      </p:sp>
      <p:pic>
        <p:nvPicPr>
          <p:cNvPr id="5"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053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4134" y="0"/>
            <a:ext cx="8596668" cy="1320800"/>
          </a:xfrm>
        </p:spPr>
        <p:txBody>
          <a:bodyPr/>
          <a:lstStyle/>
          <a:p>
            <a:r>
              <a:rPr lang="es-ES" dirty="0"/>
              <a:t>Resumen</a:t>
            </a:r>
          </a:p>
        </p:txBody>
      </p:sp>
      <p:sp>
        <p:nvSpPr>
          <p:cNvPr id="3" name="Marcador de contenido 2"/>
          <p:cNvSpPr>
            <a:spLocks noGrp="1"/>
          </p:cNvSpPr>
          <p:nvPr>
            <p:ph idx="1"/>
          </p:nvPr>
        </p:nvSpPr>
        <p:spPr>
          <a:xfrm>
            <a:off x="156634" y="660400"/>
            <a:ext cx="9571566" cy="5067300"/>
          </a:xfrm>
        </p:spPr>
        <p:txBody>
          <a:bodyPr>
            <a:normAutofit/>
          </a:bodyPr>
          <a:lstStyle/>
          <a:p>
            <a:r>
              <a:rPr lang="es-ES" dirty="0"/>
              <a:t>En este trabajo de grado, se implementa un sistema de gestión de información que por medio de un </a:t>
            </a:r>
            <a:r>
              <a:rPr lang="es-ES" b="1" dirty="0" err="1">
                <a:solidFill>
                  <a:schemeClr val="accent2"/>
                </a:solidFill>
              </a:rPr>
              <a:t>dashboard</a:t>
            </a:r>
            <a:r>
              <a:rPr lang="es-ES" dirty="0">
                <a:solidFill>
                  <a:schemeClr val="accent2"/>
                </a:solidFill>
              </a:rPr>
              <a:t> </a:t>
            </a:r>
            <a:r>
              <a:rPr lang="es-ES" dirty="0"/>
              <a:t>se podrá </a:t>
            </a:r>
            <a:r>
              <a:rPr lang="es-ES" dirty="0">
                <a:solidFill>
                  <a:schemeClr val="accent2"/>
                </a:solidFill>
              </a:rPr>
              <a:t>controlar</a:t>
            </a:r>
            <a:r>
              <a:rPr lang="es-ES" dirty="0"/>
              <a:t> y </a:t>
            </a:r>
            <a:r>
              <a:rPr lang="es-ES" dirty="0">
                <a:solidFill>
                  <a:schemeClr val="accent2"/>
                </a:solidFill>
              </a:rPr>
              <a:t>monitorizar</a:t>
            </a:r>
            <a:r>
              <a:rPr lang="es-ES" dirty="0"/>
              <a:t> desde un hosting algunas de las aplicaciones y servicios que la domótica ofrece, servicios de </a:t>
            </a:r>
            <a:r>
              <a:rPr lang="es-ES" dirty="0">
                <a:solidFill>
                  <a:schemeClr val="accent2"/>
                </a:solidFill>
              </a:rPr>
              <a:t>seguridad</a:t>
            </a:r>
            <a:r>
              <a:rPr lang="es-ES" dirty="0"/>
              <a:t>(visualización, control y monitorización), </a:t>
            </a:r>
            <a:r>
              <a:rPr lang="es-ES" dirty="0">
                <a:solidFill>
                  <a:schemeClr val="accent2"/>
                </a:solidFill>
              </a:rPr>
              <a:t>accesibilidad</a:t>
            </a:r>
            <a:r>
              <a:rPr lang="es-ES" dirty="0"/>
              <a:t>(regulación y conmutación automática),  por medio de </a:t>
            </a:r>
            <a:r>
              <a:rPr lang="es-ES" dirty="0">
                <a:solidFill>
                  <a:schemeClr val="accent2"/>
                </a:solidFill>
              </a:rPr>
              <a:t>electrónica IoT</a:t>
            </a:r>
            <a:r>
              <a:rPr lang="es-ES" dirty="0"/>
              <a:t>, esto porque existe una falta de organización de información presente y rápida a la hora de realizar las actividades normalmente realizadas por el campesino o el propietario de la finca, automatizando de forma más rápida la entrega de información al propietario de la finca de uvero de Umbita Boyacá, para poder gestionar todos su patrimonio y sus procesos ganaderos y agrícolas como la siembra de plantas, estado de las plantas, medición de cultivo para las plantas como la temperatura y humedad , cantidad ganadera, reproducción animal, transmitido desde el control electrónico agro </a:t>
            </a:r>
            <a:r>
              <a:rPr lang="es-ES" b="1" dirty="0">
                <a:solidFill>
                  <a:schemeClr val="accent2"/>
                </a:solidFill>
              </a:rPr>
              <a:t>IoT</a:t>
            </a:r>
            <a:r>
              <a:rPr lang="es-ES" dirty="0">
                <a:solidFill>
                  <a:schemeClr val="accent2"/>
                </a:solidFill>
              </a:rPr>
              <a:t> </a:t>
            </a:r>
            <a:r>
              <a:rPr lang="es-ES" dirty="0"/>
              <a:t>también implantado por servidor, permitiendo el </a:t>
            </a:r>
            <a:r>
              <a:rPr lang="es-ES" dirty="0">
                <a:solidFill>
                  <a:schemeClr val="accent2"/>
                </a:solidFill>
              </a:rPr>
              <a:t>control manual inalámbrico </a:t>
            </a:r>
            <a:r>
              <a:rPr lang="es-ES" dirty="0"/>
              <a:t>que establece la comunicación por medio de radio frecuencia, </a:t>
            </a:r>
            <a:r>
              <a:rPr lang="es-ES" dirty="0" err="1"/>
              <a:t>bluetooth</a:t>
            </a:r>
            <a:r>
              <a:rPr lang="es-ES" dirty="0"/>
              <a:t> y wifi de tipo punto a punto, donde ejecuta comandos básicos para activar y desactivar un interruptor, un actuador o un sensor. Al integrar este sistema de comunicación por RF, </a:t>
            </a:r>
            <a:r>
              <a:rPr lang="es-ES" dirty="0" err="1"/>
              <a:t>bluetooth</a:t>
            </a:r>
            <a:r>
              <a:rPr lang="es-ES" dirty="0"/>
              <a:t> y wifi según las pruebas realizadas, se garantiza un buen alcance en la comunicación entre dispositivos de forma instantánea. </a:t>
            </a:r>
            <a:endParaRPr lang="en-US" dirty="0"/>
          </a:p>
          <a:p>
            <a:endParaRPr lang="es-ES" dirty="0"/>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837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Estado del Arte </a:t>
            </a:r>
            <a:endParaRPr lang="en-US" dirty="0"/>
          </a:p>
        </p:txBody>
      </p:sp>
      <p:sp>
        <p:nvSpPr>
          <p:cNvPr id="4" name="Marcador de contenido 3"/>
          <p:cNvSpPr>
            <a:spLocks noGrp="1"/>
          </p:cNvSpPr>
          <p:nvPr>
            <p:ph sz="half" idx="2"/>
          </p:nvPr>
        </p:nvSpPr>
        <p:spPr>
          <a:xfrm>
            <a:off x="677334" y="1525589"/>
            <a:ext cx="5768530" cy="620711"/>
          </a:xfrm>
        </p:spPr>
        <p:txBody>
          <a:bodyPr/>
          <a:lstStyle/>
          <a:p>
            <a:pPr marL="0" indent="0">
              <a:buNone/>
            </a:pPr>
            <a:r>
              <a:rPr lang="en-US" dirty="0"/>
              <a:t>https://randomnerdtutorials.com/projects-esp32/</a:t>
            </a:r>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6917" y="1930400"/>
            <a:ext cx="4963283" cy="3809123"/>
          </a:xfrm>
          <a:prstGeom prst="rect">
            <a:avLst/>
          </a:prstGeom>
        </p:spPr>
      </p:pic>
      <p:sp>
        <p:nvSpPr>
          <p:cNvPr id="8" name="CuadroTexto 7"/>
          <p:cNvSpPr txBox="1"/>
          <p:nvPr/>
        </p:nvSpPr>
        <p:spPr>
          <a:xfrm>
            <a:off x="2379502" y="5836557"/>
            <a:ext cx="3638112" cy="307777"/>
          </a:xfrm>
          <a:prstGeom prst="rect">
            <a:avLst/>
          </a:prstGeom>
          <a:noFill/>
        </p:spPr>
        <p:txBody>
          <a:bodyPr wrap="none" rtlCol="0">
            <a:spAutoFit/>
          </a:bodyPr>
          <a:lstStyle/>
          <a:p>
            <a:r>
              <a:rPr lang="es-ES" sz="1400" dirty="0"/>
              <a:t>Figura6. Autoría </a:t>
            </a:r>
            <a:r>
              <a:rPr lang="en-US" sz="1400" dirty="0"/>
              <a:t>RandomNerdTutorials.com</a:t>
            </a:r>
          </a:p>
        </p:txBody>
      </p:sp>
      <p:pic>
        <p:nvPicPr>
          <p:cNvPr id="6" name="Picture 2" descr="Universidad Católica de Colombia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749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Beneficios de IoT y </a:t>
            </a:r>
            <a:r>
              <a:rPr lang="es-ES" dirty="0" err="1"/>
              <a:t>Domotica</a:t>
            </a:r>
            <a:endParaRPr lang="en-US" dirty="0"/>
          </a:p>
        </p:txBody>
      </p:sp>
      <p:pic>
        <p:nvPicPr>
          <p:cNvPr id="1026" name="Picture 2" descr="Arquitectura IoT modu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105" y="2062161"/>
            <a:ext cx="6715125" cy="3767933"/>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3010068" y="5961855"/>
            <a:ext cx="4828181" cy="369332"/>
          </a:xfrm>
          <a:prstGeom prst="rect">
            <a:avLst/>
          </a:prstGeom>
        </p:spPr>
        <p:txBody>
          <a:bodyPr wrap="none">
            <a:spAutoFit/>
          </a:bodyPr>
          <a:lstStyle/>
          <a:p>
            <a:r>
              <a:rPr lang="es-CO" dirty="0"/>
              <a:t>Figura</a:t>
            </a:r>
            <a:r>
              <a:rPr lang="en-US" dirty="0"/>
              <a:t> 7.http://www.ccapitalia.net/?p=1809</a:t>
            </a:r>
          </a:p>
        </p:txBody>
      </p:sp>
      <p:pic>
        <p:nvPicPr>
          <p:cNvPr id="7" name="Picture 2" descr="Universidad Católica de Colombia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613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Conclusiones</a:t>
            </a:r>
            <a:endParaRPr lang="en-US" dirty="0"/>
          </a:p>
        </p:txBody>
      </p:sp>
      <p:sp>
        <p:nvSpPr>
          <p:cNvPr id="5" name="Rectángulo 4"/>
          <p:cNvSpPr/>
          <p:nvPr/>
        </p:nvSpPr>
        <p:spPr>
          <a:xfrm>
            <a:off x="812800" y="1930400"/>
            <a:ext cx="8331200" cy="2585323"/>
          </a:xfrm>
          <a:prstGeom prst="rect">
            <a:avLst/>
          </a:prstGeom>
        </p:spPr>
        <p:txBody>
          <a:bodyPr wrap="square">
            <a:spAutoFit/>
          </a:bodyPr>
          <a:lstStyle/>
          <a:p>
            <a:r>
              <a:rPr lang="es-CO" dirty="0"/>
              <a:t>Aunque</a:t>
            </a:r>
            <a:r>
              <a:rPr lang="en-US" dirty="0"/>
              <a:t> el Proyecto “TeleDomoFarm” no se a </a:t>
            </a:r>
            <a:r>
              <a:rPr lang="es-CO" dirty="0"/>
              <a:t>concluido</a:t>
            </a:r>
            <a:r>
              <a:rPr lang="en-US" dirty="0"/>
              <a:t> al</a:t>
            </a:r>
          </a:p>
          <a:p>
            <a:r>
              <a:rPr lang="en-US" dirty="0"/>
              <a:t>100% de </a:t>
            </a:r>
            <a:r>
              <a:rPr lang="es-CO" dirty="0"/>
              <a:t>su</a:t>
            </a:r>
            <a:r>
              <a:rPr lang="en-US" dirty="0"/>
              <a:t> </a:t>
            </a:r>
            <a:r>
              <a:rPr lang="es-CO" dirty="0"/>
              <a:t>implementación</a:t>
            </a:r>
            <a:r>
              <a:rPr lang="en-US" dirty="0"/>
              <a:t> se </a:t>
            </a:r>
            <a:r>
              <a:rPr lang="es-CO" dirty="0"/>
              <a:t>muestran</a:t>
            </a:r>
            <a:r>
              <a:rPr lang="en-US" dirty="0"/>
              <a:t> </a:t>
            </a:r>
            <a:r>
              <a:rPr lang="es-CO" dirty="0"/>
              <a:t>grandes</a:t>
            </a:r>
            <a:r>
              <a:rPr lang="en-US" dirty="0"/>
              <a:t> </a:t>
            </a:r>
            <a:r>
              <a:rPr lang="es-CO" dirty="0"/>
              <a:t>avances</a:t>
            </a:r>
            <a:r>
              <a:rPr lang="en-US" dirty="0"/>
              <a:t> </a:t>
            </a:r>
            <a:r>
              <a:rPr lang="es-CO" dirty="0"/>
              <a:t>en</a:t>
            </a:r>
          </a:p>
          <a:p>
            <a:r>
              <a:rPr lang="en-US" dirty="0"/>
              <a:t>la </a:t>
            </a:r>
            <a:r>
              <a:rPr lang="es-CO" dirty="0"/>
              <a:t>práctica</a:t>
            </a:r>
            <a:r>
              <a:rPr lang="en-US" dirty="0"/>
              <a:t>. Se </a:t>
            </a:r>
            <a:r>
              <a:rPr lang="es-CO" dirty="0"/>
              <a:t>observa</a:t>
            </a:r>
            <a:r>
              <a:rPr lang="en-US" dirty="0"/>
              <a:t> que con la </a:t>
            </a:r>
            <a:r>
              <a:rPr lang="es-CO" dirty="0"/>
              <a:t>ayuda</a:t>
            </a:r>
            <a:r>
              <a:rPr lang="en-US" dirty="0"/>
              <a:t> </a:t>
            </a:r>
            <a:r>
              <a:rPr lang="es-CO" dirty="0"/>
              <a:t>de</a:t>
            </a:r>
            <a:r>
              <a:rPr lang="en-US" dirty="0"/>
              <a:t> las </a:t>
            </a:r>
            <a:r>
              <a:rPr lang="es-CO" dirty="0"/>
              <a:t>tecnología</a:t>
            </a:r>
            <a:r>
              <a:rPr lang="en-US" dirty="0"/>
              <a:t> </a:t>
            </a:r>
            <a:r>
              <a:rPr lang="en-US" dirty="0" err="1"/>
              <a:t>IoT</a:t>
            </a:r>
            <a:r>
              <a:rPr lang="en-US" dirty="0"/>
              <a:t> </a:t>
            </a:r>
            <a:r>
              <a:rPr lang="es-CO" dirty="0"/>
              <a:t>en</a:t>
            </a:r>
            <a:r>
              <a:rPr lang="en-US" dirty="0"/>
              <a:t> la</a:t>
            </a:r>
          </a:p>
          <a:p>
            <a:r>
              <a:rPr lang="es-CO" dirty="0"/>
              <a:t>interconexión</a:t>
            </a:r>
            <a:r>
              <a:rPr lang="en-US" dirty="0"/>
              <a:t> y </a:t>
            </a:r>
            <a:r>
              <a:rPr lang="es-CO" dirty="0"/>
              <a:t>conjunción</a:t>
            </a:r>
            <a:r>
              <a:rPr lang="en-US" dirty="0"/>
              <a:t> de </a:t>
            </a:r>
            <a:r>
              <a:rPr lang="es-CO" dirty="0"/>
              <a:t>elementos</a:t>
            </a:r>
            <a:r>
              <a:rPr lang="en-US" dirty="0"/>
              <a:t> </a:t>
            </a:r>
            <a:r>
              <a:rPr lang="es-CO" dirty="0"/>
              <a:t>los</a:t>
            </a:r>
            <a:r>
              <a:rPr lang="en-US" dirty="0"/>
              <a:t> </a:t>
            </a:r>
            <a:r>
              <a:rPr lang="es-CO" dirty="0"/>
              <a:t>cuales</a:t>
            </a:r>
            <a:r>
              <a:rPr lang="en-US" dirty="0"/>
              <a:t> </a:t>
            </a:r>
            <a:r>
              <a:rPr lang="es-CO" dirty="0"/>
              <a:t>sus</a:t>
            </a:r>
          </a:p>
          <a:p>
            <a:r>
              <a:rPr lang="es-CO" dirty="0"/>
              <a:t>funciones</a:t>
            </a:r>
            <a:r>
              <a:rPr lang="en-US" dirty="0"/>
              <a:t> son gracias a </a:t>
            </a:r>
            <a:r>
              <a:rPr lang="es-CO" dirty="0"/>
              <a:t>los</a:t>
            </a:r>
            <a:r>
              <a:rPr lang="en-US" dirty="0"/>
              <a:t> </a:t>
            </a:r>
            <a:r>
              <a:rPr lang="es-CO" dirty="0"/>
              <a:t>objetos</a:t>
            </a:r>
            <a:r>
              <a:rPr lang="en-US" dirty="0"/>
              <a:t> </a:t>
            </a:r>
            <a:r>
              <a:rPr lang="es-CO" dirty="0"/>
              <a:t>físicos</a:t>
            </a:r>
            <a:r>
              <a:rPr lang="en-US" dirty="0"/>
              <a:t> que se </a:t>
            </a:r>
            <a:r>
              <a:rPr lang="es-CO" dirty="0"/>
              <a:t>gestionan</a:t>
            </a:r>
          </a:p>
          <a:p>
            <a:r>
              <a:rPr lang="en-US" dirty="0"/>
              <a:t>con la </a:t>
            </a:r>
            <a:r>
              <a:rPr lang="es-CO" dirty="0"/>
              <a:t>misma</a:t>
            </a:r>
            <a:r>
              <a:rPr lang="en-US" dirty="0"/>
              <a:t> </a:t>
            </a:r>
            <a:r>
              <a:rPr lang="es-CO" dirty="0"/>
              <a:t>interconectividad</a:t>
            </a:r>
            <a:r>
              <a:rPr lang="en-US" dirty="0"/>
              <a:t> </a:t>
            </a:r>
            <a:r>
              <a:rPr lang="es-CO" dirty="0"/>
              <a:t>por</a:t>
            </a:r>
            <a:r>
              <a:rPr lang="en-US" dirty="0"/>
              <a:t> </a:t>
            </a:r>
            <a:r>
              <a:rPr lang="es-CO" dirty="0"/>
              <a:t>medio</a:t>
            </a:r>
            <a:r>
              <a:rPr lang="en-US" dirty="0"/>
              <a:t> de </a:t>
            </a:r>
            <a:r>
              <a:rPr lang="es-CO" dirty="0"/>
              <a:t>internet</a:t>
            </a:r>
            <a:r>
              <a:rPr lang="en-US" dirty="0"/>
              <a:t>,</a:t>
            </a:r>
          </a:p>
          <a:p>
            <a:r>
              <a:rPr lang="es-CO" dirty="0"/>
              <a:t>utilizando</a:t>
            </a:r>
            <a:r>
              <a:rPr lang="en-US" dirty="0"/>
              <a:t> </a:t>
            </a:r>
            <a:r>
              <a:rPr lang="es-CO" dirty="0"/>
              <a:t>diversas</a:t>
            </a:r>
            <a:r>
              <a:rPr lang="en-US" dirty="0"/>
              <a:t> </a:t>
            </a:r>
            <a:r>
              <a:rPr lang="es-CO" dirty="0"/>
              <a:t>tecnologías</a:t>
            </a:r>
            <a:r>
              <a:rPr lang="en-US" dirty="0"/>
              <a:t> o </a:t>
            </a:r>
            <a:r>
              <a:rPr lang="es-CO" dirty="0"/>
              <a:t>en</a:t>
            </a:r>
            <a:r>
              <a:rPr lang="en-US" dirty="0"/>
              <a:t> </a:t>
            </a:r>
            <a:r>
              <a:rPr lang="es-CO" dirty="0"/>
              <a:t>este</a:t>
            </a:r>
            <a:r>
              <a:rPr lang="en-US" dirty="0"/>
              <a:t> </a:t>
            </a:r>
            <a:r>
              <a:rPr lang="es-CO" dirty="0"/>
              <a:t>caso</a:t>
            </a:r>
            <a:r>
              <a:rPr lang="en-US" dirty="0"/>
              <a:t> un </a:t>
            </a:r>
            <a:r>
              <a:rPr lang="es-CO" dirty="0"/>
              <a:t>sistema</a:t>
            </a:r>
            <a:r>
              <a:rPr lang="en-US" dirty="0"/>
              <a:t> de</a:t>
            </a:r>
          </a:p>
          <a:p>
            <a:r>
              <a:rPr lang="es-CO" dirty="0"/>
              <a:t>información</a:t>
            </a:r>
            <a:r>
              <a:rPr lang="en-US" dirty="0"/>
              <a:t> no solo utilizable para el </a:t>
            </a:r>
            <a:r>
              <a:rPr lang="es-CO" dirty="0"/>
              <a:t>tema</a:t>
            </a:r>
            <a:r>
              <a:rPr lang="en-US" dirty="0"/>
              <a:t> </a:t>
            </a:r>
            <a:r>
              <a:rPr lang="es-CO" dirty="0"/>
              <a:t>agrario</a:t>
            </a:r>
            <a:r>
              <a:rPr lang="en-US" dirty="0"/>
              <a:t> se </a:t>
            </a:r>
            <a:r>
              <a:rPr lang="es-CO" dirty="0"/>
              <a:t>facilita</a:t>
            </a:r>
          </a:p>
          <a:p>
            <a:r>
              <a:rPr lang="en-US" dirty="0"/>
              <a:t>de </a:t>
            </a:r>
            <a:r>
              <a:rPr lang="es-CO" dirty="0"/>
              <a:t>una</a:t>
            </a:r>
            <a:r>
              <a:rPr lang="en-US" dirty="0"/>
              <a:t> forma </a:t>
            </a:r>
            <a:r>
              <a:rPr lang="es-CO" dirty="0"/>
              <a:t>eficiente</a:t>
            </a:r>
            <a:r>
              <a:rPr lang="en-US" dirty="0"/>
              <a:t> el control y </a:t>
            </a:r>
            <a:r>
              <a:rPr lang="es-CO" dirty="0"/>
              <a:t>manejo</a:t>
            </a:r>
            <a:r>
              <a:rPr lang="en-US" dirty="0"/>
              <a:t> de las </a:t>
            </a:r>
            <a:r>
              <a:rPr lang="es-CO" dirty="0"/>
              <a:t>cosas</a:t>
            </a:r>
            <a:r>
              <a:rPr lang="en-US" dirty="0"/>
              <a:t>.</a:t>
            </a:r>
          </a:p>
        </p:txBody>
      </p:sp>
      <p:pic>
        <p:nvPicPr>
          <p:cNvPr id="7"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784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Lecciones Aprendidas</a:t>
            </a:r>
            <a:endParaRPr lang="en-US" dirty="0"/>
          </a:p>
        </p:txBody>
      </p:sp>
      <p:sp>
        <p:nvSpPr>
          <p:cNvPr id="3" name="Marcador de contenido 2"/>
          <p:cNvSpPr>
            <a:spLocks noGrp="1"/>
          </p:cNvSpPr>
          <p:nvPr>
            <p:ph sz="half" idx="1"/>
          </p:nvPr>
        </p:nvSpPr>
        <p:spPr>
          <a:xfrm>
            <a:off x="677334" y="1270000"/>
            <a:ext cx="8796866" cy="3833811"/>
          </a:xfrm>
        </p:spPr>
        <p:txBody>
          <a:bodyPr/>
          <a:lstStyle/>
          <a:p>
            <a:pPr>
              <a:buAutoNum type="arabicPeriod"/>
            </a:pPr>
            <a:r>
              <a:rPr lang="es-ES" dirty="0"/>
              <a:t>En la parte del montaje y elaboración del circuito con el ESP-32 SE debían tener  precauciones como circuitos auxiliares con fuentes independientes para evitar estropear el COM.</a:t>
            </a:r>
          </a:p>
          <a:p>
            <a:pPr>
              <a:buAutoNum type="arabicPeriod"/>
            </a:pPr>
            <a:r>
              <a:rPr lang="es-ES" dirty="0"/>
              <a:t>Por errores electrónicos se retraso el tiempo de entrega completa del proyecto.</a:t>
            </a:r>
          </a:p>
          <a:p>
            <a:pPr>
              <a:buAutoNum type="arabicPeriod"/>
            </a:pPr>
            <a:r>
              <a:rPr lang="es-ES" dirty="0"/>
              <a:t>Se disminuyeron las limitantes que se tenían propuestas en el proyecto por el tema económico.</a:t>
            </a:r>
          </a:p>
          <a:p>
            <a:pPr>
              <a:buAutoNum type="arabicPeriod"/>
            </a:pPr>
            <a:r>
              <a:rPr lang="es-ES" dirty="0"/>
              <a:t>Demasiado tiempo transcurrido en el inicio de la fase de formulación del proyecto produciendo modificaciones de los supuestos de este mismo.</a:t>
            </a:r>
          </a:p>
          <a:p>
            <a:pPr>
              <a:buAutoNum type="arabicPeriod"/>
            </a:pPr>
            <a:r>
              <a:rPr lang="es-ES" dirty="0"/>
              <a:t>Con herramientas básicas y no sofisticadas de programación se cumplió con la gran mayoría de las tareas propuestas en el proyecto.</a:t>
            </a:r>
            <a:endParaRPr lang="en-US" dirty="0"/>
          </a:p>
        </p:txBody>
      </p:sp>
    </p:spTree>
    <p:extLst>
      <p:ext uri="{BB962C8B-B14F-4D97-AF65-F5344CB8AC3E}">
        <p14:creationId xmlns:p14="http://schemas.microsoft.com/office/powerpoint/2010/main" val="12736813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Referencias Bibliográficas</a:t>
            </a:r>
            <a:endParaRPr lang="en-US" dirty="0"/>
          </a:p>
        </p:txBody>
      </p:sp>
      <p:sp>
        <p:nvSpPr>
          <p:cNvPr id="6" name="Rectangle 1"/>
          <p:cNvSpPr>
            <a:spLocks noGrp="1" noChangeArrowheads="1"/>
          </p:cNvSpPr>
          <p:nvPr>
            <p:ph idx="1"/>
          </p:nvPr>
        </p:nvSpPr>
        <p:spPr bwMode="auto">
          <a:xfrm>
            <a:off x="296334" y="2020171"/>
            <a:ext cx="9962984"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AgriculturaElectronica</a:t>
            </a: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2020.</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arduino</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15 de 09 de 2020. https://create.arduino.cc/projecthub/agriculturaelectronica.</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Cardona, Orlando. 2007.</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gestiopolis</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06 de 07 de 2007. https://www.gestiopolis.com/que-significa-domotica-sus-alcances-y-utilidad/.</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carlos2987. 2005.</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sites.google.com/</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site</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/carlosraulsan2987.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 línea] 25 de 02 de 2005. https://sites.google.com/site/carlosraulsan2987/home/tecnologias-inalambricas/unidad-3/domotica.</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casadomo</a:t>
            </a: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1993.</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monografias</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12 de 03 de 1993. https://www.monografias.com/trabajos93/aplicaciones-domotica/image003.jpg.</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Castellanos, Eduardo Izaguirre. 2012.</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elibro</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https://elibro.com/. </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 línea] 2012.</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[Citado el: 13 de 09 de 2021.] https://elibro-net.ucatolica.basesdedatosezproxy.com/es/ereader/ucatolica/124330?page=18. 978-959-250-780-7.</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2010.</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 </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tecnologia</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y otras cosas. [En línea] 15 de 05 de 2010. https://dtyoc.files.wordpress.com/2015/11/domotica-2.jpg.</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García, Carlos Raúl Sánchez. 1993.</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Tecnologias</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Informaticas</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12 de 03 de 1993. https://www.monografias.com/trabajos93/aplicaciones-domotica/image003.jpg.</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locurainformaticadigital</a:t>
            </a: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2021.</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locurainformaticadigital</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15 de 05 de 2021</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https://www.locurainformaticadigital.com/2018/07/17/topologia-de-red-malla-estrella-arbol-bus-anillo/.</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Seuba</a:t>
            </a: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Manuel </a:t>
            </a:r>
            <a:r>
              <a:rPr kumimoji="0" lang="es-ES" altLang="en-US" sz="11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Lopez</a:t>
            </a: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 2019.</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www-</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alphaeditorialcloud</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-com. </a:t>
            </a:r>
            <a:r>
              <a:rPr kumimoji="0" lang="es-ES" altLang="en-US" sz="1100" b="0" i="1"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alphaeditorialcloud</a:t>
            </a:r>
            <a:r>
              <a:rPr kumimoji="0" lang="es-ES" altLang="en-US" sz="1100" b="0" i="1"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 línea] Julio de 2019. [Citado el: 13 de 10 de 2021.]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https://www-alphaeditorialcloud-com.ucatolica.basesdedatosezproxy.com/reader/internet-de-las-cosas?location=7. 9788499648354.</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1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sigmaelectronica</a:t>
            </a:r>
            <a:r>
              <a:rPr kumimoji="0" lang="es-ES" altLang="en-US" sz="11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2018.</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s-ES" altLang="en-US" sz="11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sigmaelectronica</a:t>
            </a:r>
            <a:r>
              <a:rPr kumimoji="0" lang="es-E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[En línea] 5 de 06 de 2018. https://www.sigmaelectronica.net/.</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9318"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301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Pregunta Problema </a:t>
            </a:r>
          </a:p>
        </p:txBody>
      </p:sp>
      <p:sp>
        <p:nvSpPr>
          <p:cNvPr id="3" name="Marcador de contenido 2"/>
          <p:cNvSpPr>
            <a:spLocks noGrp="1"/>
          </p:cNvSpPr>
          <p:nvPr>
            <p:ph idx="1"/>
          </p:nvPr>
        </p:nvSpPr>
        <p:spPr/>
        <p:txBody>
          <a:bodyPr/>
          <a:lstStyle/>
          <a:p>
            <a:r>
              <a:rPr lang="es-MX" dirty="0"/>
              <a:t>¿Qué aspectos cambiarían utilizando el sistema de información agrario con la simulación de un sistema de domótica </a:t>
            </a:r>
            <a:r>
              <a:rPr lang="es-MX" dirty="0" err="1"/>
              <a:t>agroIoT</a:t>
            </a:r>
            <a:r>
              <a:rPr lang="es-MX" dirty="0"/>
              <a:t> que permitirá la comunicación entre los sistemas automatizados de una vivienda rural y la finca de uvero en Umbita Boyacá?</a:t>
            </a:r>
            <a:endParaRPr lang="en-US" dirty="0"/>
          </a:p>
          <a:p>
            <a:endParaRPr lang="es-ES" dirty="0"/>
          </a:p>
        </p:txBody>
      </p:sp>
      <p:pic>
        <p:nvPicPr>
          <p:cNvPr id="4098"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432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PLANTEAMIENTO DEL PROBLEMA.</a:t>
            </a:r>
            <a:endParaRPr lang="es-ES" dirty="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237" y="1597988"/>
            <a:ext cx="2393950" cy="1403488"/>
          </a:xfrm>
          <a:prstGeom prst="rect">
            <a:avLst/>
          </a:prstGeom>
        </p:spPr>
      </p:pic>
      <p:sp>
        <p:nvSpPr>
          <p:cNvPr id="7" name="CuadroTexto 6"/>
          <p:cNvSpPr txBox="1"/>
          <p:nvPr/>
        </p:nvSpPr>
        <p:spPr>
          <a:xfrm>
            <a:off x="1618398" y="3189046"/>
            <a:ext cx="1063496" cy="369332"/>
          </a:xfrm>
          <a:prstGeom prst="rect">
            <a:avLst/>
          </a:prstGeom>
          <a:noFill/>
        </p:spPr>
        <p:txBody>
          <a:bodyPr wrap="none" rtlCol="0">
            <a:spAutoFit/>
          </a:bodyPr>
          <a:lstStyle/>
          <a:p>
            <a:r>
              <a:rPr lang="es-ES" dirty="0"/>
              <a:t>Progreso</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184" y="1792742"/>
            <a:ext cx="1866900" cy="1244600"/>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4958" y="1794094"/>
            <a:ext cx="1912471" cy="1270000"/>
          </a:xfrm>
          <a:prstGeom prst="rect">
            <a:avLst/>
          </a:prstGeom>
        </p:spPr>
      </p:pic>
      <p:sp>
        <p:nvSpPr>
          <p:cNvPr id="10" name="CuadroTexto 9"/>
          <p:cNvSpPr txBox="1"/>
          <p:nvPr/>
        </p:nvSpPr>
        <p:spPr>
          <a:xfrm>
            <a:off x="5456666" y="3246808"/>
            <a:ext cx="2276585" cy="369332"/>
          </a:xfrm>
          <a:prstGeom prst="rect">
            <a:avLst/>
          </a:prstGeom>
          <a:noFill/>
        </p:spPr>
        <p:txBody>
          <a:bodyPr wrap="none" rtlCol="0">
            <a:spAutoFit/>
          </a:bodyPr>
          <a:lstStyle/>
          <a:p>
            <a:r>
              <a:rPr lang="es-ES" dirty="0"/>
              <a:t>Siembras y cosechas</a:t>
            </a:r>
          </a:p>
        </p:txBody>
      </p:sp>
      <p:sp>
        <p:nvSpPr>
          <p:cNvPr id="11" name="CuadroTexto 10"/>
          <p:cNvSpPr txBox="1"/>
          <p:nvPr/>
        </p:nvSpPr>
        <p:spPr>
          <a:xfrm>
            <a:off x="5334634" y="3654309"/>
            <a:ext cx="1846135" cy="369332"/>
          </a:xfrm>
          <a:prstGeom prst="rect">
            <a:avLst/>
          </a:prstGeom>
          <a:noFill/>
        </p:spPr>
        <p:txBody>
          <a:bodyPr wrap="square" rtlCol="0">
            <a:spAutoFit/>
          </a:bodyPr>
          <a:lstStyle/>
          <a:p>
            <a:r>
              <a:rPr lang="es-ES" dirty="0"/>
              <a:t>Fomentar</a:t>
            </a:r>
          </a:p>
        </p:txBody>
      </p:sp>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374" y="4296959"/>
            <a:ext cx="3653547" cy="1696647"/>
          </a:xfrm>
          <a:prstGeom prst="rect">
            <a:avLst/>
          </a:prstGeom>
        </p:spPr>
      </p:pic>
      <p:pic>
        <p:nvPicPr>
          <p:cNvPr id="14" name="Imagen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79565" y="3757158"/>
            <a:ext cx="2688789" cy="1230868"/>
          </a:xfrm>
          <a:prstGeom prst="rect">
            <a:avLst/>
          </a:prstGeom>
        </p:spPr>
      </p:pic>
      <p:pic>
        <p:nvPicPr>
          <p:cNvPr id="15" name="Imagen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5288" y="4310556"/>
            <a:ext cx="2539590" cy="2539590"/>
          </a:xfrm>
          <a:prstGeom prst="rect">
            <a:avLst/>
          </a:prstGeom>
        </p:spPr>
      </p:pic>
      <p:sp>
        <p:nvSpPr>
          <p:cNvPr id="17" name="CuadroTexto 16"/>
          <p:cNvSpPr txBox="1"/>
          <p:nvPr/>
        </p:nvSpPr>
        <p:spPr>
          <a:xfrm>
            <a:off x="8650513" y="5211019"/>
            <a:ext cx="2256643" cy="369332"/>
          </a:xfrm>
          <a:prstGeom prst="rect">
            <a:avLst/>
          </a:prstGeom>
          <a:noFill/>
        </p:spPr>
        <p:txBody>
          <a:bodyPr wrap="none" rtlCol="0">
            <a:spAutoFit/>
          </a:bodyPr>
          <a:lstStyle/>
          <a:p>
            <a:r>
              <a:rPr lang="es-ES" dirty="0"/>
              <a:t>Ayudas Tecnológicas</a:t>
            </a:r>
          </a:p>
        </p:txBody>
      </p:sp>
      <p:sp>
        <p:nvSpPr>
          <p:cNvPr id="18" name="CuadroTexto 17"/>
          <p:cNvSpPr txBox="1"/>
          <p:nvPr/>
        </p:nvSpPr>
        <p:spPr>
          <a:xfrm>
            <a:off x="913237" y="3927627"/>
            <a:ext cx="2473819" cy="369332"/>
          </a:xfrm>
          <a:prstGeom prst="rect">
            <a:avLst/>
          </a:prstGeom>
          <a:noFill/>
        </p:spPr>
        <p:txBody>
          <a:bodyPr wrap="none" rtlCol="0">
            <a:spAutoFit/>
          </a:bodyPr>
          <a:lstStyle/>
          <a:p>
            <a:r>
              <a:rPr lang="es-ES" dirty="0"/>
              <a:t>Sistema Automatizado</a:t>
            </a:r>
          </a:p>
        </p:txBody>
      </p:sp>
      <p:sp>
        <p:nvSpPr>
          <p:cNvPr id="3" name="Rectángulo 2"/>
          <p:cNvSpPr/>
          <p:nvPr/>
        </p:nvSpPr>
        <p:spPr>
          <a:xfrm>
            <a:off x="3739513" y="4296959"/>
            <a:ext cx="2331087" cy="369332"/>
          </a:xfrm>
          <a:prstGeom prst="rect">
            <a:avLst/>
          </a:prstGeom>
        </p:spPr>
        <p:txBody>
          <a:bodyPr wrap="none">
            <a:spAutoFit/>
          </a:bodyPr>
          <a:lstStyle/>
          <a:p>
            <a:r>
              <a:rPr lang="en-US" dirty="0"/>
              <a:t>Interconexión digital</a:t>
            </a:r>
          </a:p>
        </p:txBody>
      </p:sp>
      <p:pic>
        <p:nvPicPr>
          <p:cNvPr id="21" name="Imagen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20289" y="4707537"/>
            <a:ext cx="1969534" cy="1954467"/>
          </a:xfrm>
          <a:prstGeom prst="rect">
            <a:avLst/>
          </a:prstGeom>
        </p:spPr>
      </p:pic>
      <p:pic>
        <p:nvPicPr>
          <p:cNvPr id="19" name="Picture 2" descr="Universidad Católica de Colombia - Wikipedia, la enciclopedia libr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3800" y="5803344"/>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689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PLANTEAMIENTO DEL PROBLEMA.</a:t>
            </a:r>
            <a:endParaRPr lang="es-ES" dirty="0"/>
          </a:p>
        </p:txBody>
      </p:sp>
      <p:sp>
        <p:nvSpPr>
          <p:cNvPr id="3" name="Marcador de contenido 2"/>
          <p:cNvSpPr>
            <a:spLocks noGrp="1"/>
          </p:cNvSpPr>
          <p:nvPr>
            <p:ph idx="1"/>
          </p:nvPr>
        </p:nvSpPr>
        <p:spPr>
          <a:xfrm>
            <a:off x="677334" y="1409701"/>
            <a:ext cx="8596668" cy="4149062"/>
          </a:xfrm>
        </p:spPr>
        <p:txBody>
          <a:bodyPr>
            <a:normAutofit fontScale="85000" lnSpcReduction="10000"/>
          </a:bodyPr>
          <a:lstStyle/>
          <a:p>
            <a:r>
              <a:rPr lang="es-ES" dirty="0"/>
              <a:t>Existe el gusto por la naturaleza y pasión por el desarrollo progresivo en las zonas rurales, donde no sólo sus habitantes viven de sus labores de siembra y cosecha, sino que éstas además pueden representar el sustento alimentario de este país, de allí que se quiera fomentar el interés en esta forma de vivir. Muchas regiones rurales con baja densidad poblacional carecen de servicios de comunicación que faciliten el control y gestión de los bienes allí presentes, esto representa un problema para algunas personas o grupos empresariales de las zonas urbanas que quieren tener control sobre la gestión de activos propios de las zonas rurales, tales como: fincas, ganado, cultivos agropecuarios o préstamos de bienes laborales como herramientas de trabajo, en ocasiones puede ser desafiante para las zonas urbanas tener el control oportuno sobre las propiedades rurales de manera que se pueda atender en tiempo real a las necesidades que se presentan de un momento a otro, esta dificultad puede resultar en interrupciones y pérdidas progresivas en el campo que se pudieran evitar haciendo uso eficiente y versátil de las herramientas que la tecnología y comunicaciones han puesto al servicio de la humanidad, es por eso que con sistemas automatizados a implementar</a:t>
            </a:r>
            <a:r>
              <a:rPr lang="es-MX" dirty="0"/>
              <a:t>, los cuales son los dispositivos </a:t>
            </a:r>
            <a:r>
              <a:rPr lang="es-MX" dirty="0" err="1"/>
              <a:t>rf</a:t>
            </a:r>
            <a:r>
              <a:rPr lang="es-MX" dirty="0"/>
              <a:t>  e inalámbricos (nfr24l01, hc-05 y hc-06, esp32) para las transmisiones de datos de forma remota, se quiera gestionar todos los datos recopilados en el sistema de información que se piensa implementar junto a la simulación de un sistema de domótica IoT.</a:t>
            </a:r>
            <a:endParaRPr lang="en-US" dirty="0"/>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42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Justificación </a:t>
            </a: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230" y="1270000"/>
            <a:ext cx="3925888" cy="2218980"/>
          </a:xfrm>
          <a:prstGeom prst="rect">
            <a:avLst/>
          </a:prstGeom>
        </p:spPr>
      </p:pic>
      <p:sp>
        <p:nvSpPr>
          <p:cNvPr id="9" name="CuadroTexto 8"/>
          <p:cNvSpPr txBox="1"/>
          <p:nvPr/>
        </p:nvSpPr>
        <p:spPr>
          <a:xfrm>
            <a:off x="571500" y="3650285"/>
            <a:ext cx="5101076" cy="369332"/>
          </a:xfrm>
          <a:prstGeom prst="rect">
            <a:avLst/>
          </a:prstGeom>
          <a:noFill/>
        </p:spPr>
        <p:txBody>
          <a:bodyPr wrap="none" rtlCol="0">
            <a:spAutoFit/>
          </a:bodyPr>
          <a:lstStyle/>
          <a:p>
            <a:r>
              <a:rPr lang="es-ES" dirty="0"/>
              <a:t>Sistema de información para la gestión agrícola</a:t>
            </a:r>
          </a:p>
        </p:txBody>
      </p:sp>
      <p:sp>
        <p:nvSpPr>
          <p:cNvPr id="13" name="CuadroTexto 12"/>
          <p:cNvSpPr txBox="1"/>
          <p:nvPr/>
        </p:nvSpPr>
        <p:spPr>
          <a:xfrm>
            <a:off x="6235700" y="1548368"/>
            <a:ext cx="3238387" cy="369332"/>
          </a:xfrm>
          <a:prstGeom prst="rect">
            <a:avLst/>
          </a:prstGeom>
          <a:noFill/>
        </p:spPr>
        <p:txBody>
          <a:bodyPr wrap="none" rtlCol="0">
            <a:spAutoFit/>
          </a:bodyPr>
          <a:lstStyle/>
          <a:p>
            <a:r>
              <a:rPr lang="es-ES" dirty="0"/>
              <a:t>Falta de una gestión de datos</a:t>
            </a:r>
            <a:endParaRPr lang="en-US" dirty="0"/>
          </a:p>
        </p:txBody>
      </p:sp>
      <p:pic>
        <p:nvPicPr>
          <p:cNvPr id="16" name="Imagen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935" y="1983553"/>
            <a:ext cx="3121152" cy="2036064"/>
          </a:xfrm>
          <a:prstGeom prst="rect">
            <a:avLst/>
          </a:prstGeom>
        </p:spPr>
      </p:pic>
      <p:pic>
        <p:nvPicPr>
          <p:cNvPr id="17" name="Imagen 16"/>
          <p:cNvPicPr>
            <a:picLocks noChangeAspect="1"/>
          </p:cNvPicPr>
          <p:nvPr/>
        </p:nvPicPr>
        <p:blipFill>
          <a:blip r:embed="rId4"/>
          <a:stretch>
            <a:fillRect/>
          </a:stretch>
        </p:blipFill>
        <p:spPr>
          <a:xfrm>
            <a:off x="5302193" y="4329939"/>
            <a:ext cx="2552700" cy="1595438"/>
          </a:xfrm>
          <a:prstGeom prst="rect">
            <a:avLst/>
          </a:prstGeom>
        </p:spPr>
      </p:pic>
      <p:sp>
        <p:nvSpPr>
          <p:cNvPr id="18" name="CuadroTexto 17"/>
          <p:cNvSpPr txBox="1"/>
          <p:nvPr/>
        </p:nvSpPr>
        <p:spPr>
          <a:xfrm>
            <a:off x="4059168" y="6235700"/>
            <a:ext cx="5630067" cy="369332"/>
          </a:xfrm>
          <a:prstGeom prst="rect">
            <a:avLst/>
          </a:prstGeom>
          <a:noFill/>
        </p:spPr>
        <p:txBody>
          <a:bodyPr wrap="none" rtlCol="0">
            <a:spAutoFit/>
          </a:bodyPr>
          <a:lstStyle/>
          <a:p>
            <a:r>
              <a:rPr lang="es-ES" dirty="0"/>
              <a:t>Optimización el lapso del tiempo en tareas agrícolas</a:t>
            </a:r>
            <a:endParaRPr lang="en-US" dirty="0"/>
          </a:p>
        </p:txBody>
      </p:sp>
      <p:pic>
        <p:nvPicPr>
          <p:cNvPr id="10" name="Picture 2" descr="Universidad Católica de Colombia - Wikipedia, la enciclopedia lib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pic>
        <p:nvPicPr>
          <p:cNvPr id="11" name="Marcador de contenido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32101" y="4219637"/>
            <a:ext cx="1710266" cy="1519865"/>
          </a:xfrm>
        </p:spPr>
      </p:pic>
      <p:sp>
        <p:nvSpPr>
          <p:cNvPr id="12" name="CuadroTexto 11"/>
          <p:cNvSpPr txBox="1"/>
          <p:nvPr/>
        </p:nvSpPr>
        <p:spPr>
          <a:xfrm>
            <a:off x="575467" y="5912071"/>
            <a:ext cx="2614818" cy="369332"/>
          </a:xfrm>
          <a:prstGeom prst="rect">
            <a:avLst/>
          </a:prstGeom>
          <a:noFill/>
        </p:spPr>
        <p:txBody>
          <a:bodyPr wrap="none" rtlCol="0">
            <a:spAutoFit/>
          </a:bodyPr>
          <a:lstStyle/>
          <a:p>
            <a:r>
              <a:rPr lang="es-ES" dirty="0"/>
              <a:t>Gusto por la naturaleza</a:t>
            </a:r>
          </a:p>
        </p:txBody>
      </p:sp>
    </p:spTree>
    <p:extLst>
      <p:ext uri="{BB962C8B-B14F-4D97-AF65-F5344CB8AC3E}">
        <p14:creationId xmlns:p14="http://schemas.microsoft.com/office/powerpoint/2010/main" val="4024459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575" y="103188"/>
            <a:ext cx="4241396" cy="2845449"/>
          </a:xfrm>
        </p:spPr>
      </p:pic>
      <p:sp>
        <p:nvSpPr>
          <p:cNvPr id="6" name="Rectángulo 5"/>
          <p:cNvSpPr/>
          <p:nvPr/>
        </p:nvSpPr>
        <p:spPr>
          <a:xfrm>
            <a:off x="154575" y="3004108"/>
            <a:ext cx="3288080" cy="369332"/>
          </a:xfrm>
          <a:prstGeom prst="rect">
            <a:avLst/>
          </a:prstGeom>
        </p:spPr>
        <p:txBody>
          <a:bodyPr wrap="none">
            <a:spAutoFit/>
          </a:bodyPr>
          <a:lstStyle/>
          <a:p>
            <a:r>
              <a:rPr lang="es-CO" dirty="0">
                <a:latin typeface="Arial" panose="020B0604020202020204" pitchFamily="34" charset="0"/>
                <a:cs typeface="Arial" panose="020B0604020202020204" pitchFamily="34" charset="0"/>
              </a:rPr>
              <a:t>Reguladores</a:t>
            </a:r>
            <a:r>
              <a:rPr lang="en-US" dirty="0">
                <a:latin typeface="Arial" panose="020B0604020202020204" pitchFamily="34" charset="0"/>
                <a:cs typeface="Arial" panose="020B0604020202020204" pitchFamily="34" charset="0"/>
              </a:rPr>
              <a:t> de luz </a:t>
            </a:r>
            <a:r>
              <a:rPr lang="es-CO" dirty="0">
                <a:latin typeface="Arial" panose="020B0604020202020204" pitchFamily="34" charset="0"/>
                <a:cs typeface="Arial" panose="020B0604020202020204" pitchFamily="34" charset="0"/>
              </a:rPr>
              <a:t>Inteligente</a:t>
            </a:r>
          </a:p>
        </p:txBody>
      </p:sp>
      <p:grpSp>
        <p:nvGrpSpPr>
          <p:cNvPr id="13" name="Grupo 12"/>
          <p:cNvGrpSpPr/>
          <p:nvPr/>
        </p:nvGrpSpPr>
        <p:grpSpPr>
          <a:xfrm>
            <a:off x="5432868" y="140535"/>
            <a:ext cx="4587432" cy="5294312"/>
            <a:chOff x="4848668" y="458788"/>
            <a:chExt cx="4866570" cy="5608215"/>
          </a:xfrm>
        </p:grpSpPr>
        <p:pic>
          <p:nvPicPr>
            <p:cNvPr id="8" name="Imagen 7"/>
            <p:cNvPicPr>
              <a:picLocks noChangeAspect="1"/>
            </p:cNvPicPr>
            <p:nvPr/>
          </p:nvPicPr>
          <p:blipFill>
            <a:blip r:embed="rId3"/>
            <a:stretch>
              <a:fillRect/>
            </a:stretch>
          </p:blipFill>
          <p:spPr>
            <a:xfrm>
              <a:off x="5080000" y="458788"/>
              <a:ext cx="3867150" cy="2578100"/>
            </a:xfrm>
            <a:prstGeom prst="rect">
              <a:avLst/>
            </a:prstGeom>
          </p:spPr>
        </p:pic>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8668" y="3304237"/>
              <a:ext cx="4866570" cy="2262408"/>
            </a:xfrm>
            <a:prstGeom prst="rect">
              <a:avLst/>
            </a:prstGeom>
          </p:spPr>
        </p:pic>
        <p:sp>
          <p:nvSpPr>
            <p:cNvPr id="10" name="CuadroTexto 9"/>
            <p:cNvSpPr txBox="1"/>
            <p:nvPr/>
          </p:nvSpPr>
          <p:spPr>
            <a:xfrm>
              <a:off x="5588000" y="5697671"/>
              <a:ext cx="3919663" cy="369332"/>
            </a:xfrm>
            <a:prstGeom prst="rect">
              <a:avLst/>
            </a:prstGeom>
            <a:noFill/>
          </p:spPr>
          <p:txBody>
            <a:bodyPr wrap="none" rtlCol="0">
              <a:spAutoFit/>
            </a:bodyPr>
            <a:lstStyle/>
            <a:p>
              <a:r>
                <a:rPr lang="es-ES" dirty="0"/>
                <a:t>Monitoreo de animales </a:t>
              </a:r>
              <a:r>
                <a:rPr lang="es-ES" dirty="0" err="1"/>
                <a:t>LaingHolding</a:t>
              </a:r>
              <a:endParaRPr lang="en-US" dirty="0"/>
            </a:p>
          </p:txBody>
        </p:sp>
      </p:grpSp>
      <p:grpSp>
        <p:nvGrpSpPr>
          <p:cNvPr id="12" name="Grupo 11"/>
          <p:cNvGrpSpPr/>
          <p:nvPr/>
        </p:nvGrpSpPr>
        <p:grpSpPr>
          <a:xfrm>
            <a:off x="193613" y="3489422"/>
            <a:ext cx="4163319" cy="1908078"/>
            <a:chOff x="607272" y="4055345"/>
            <a:chExt cx="4163319" cy="1908078"/>
          </a:xfrm>
        </p:grpSpPr>
        <p:pic>
          <p:nvPicPr>
            <p:cNvPr id="1028" name="Picture 4" descr="Garageio door-controlling startup acquired by maker of garage door openers  – TechOhi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416" y="4055345"/>
              <a:ext cx="3551555" cy="15113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607272" y="5594091"/>
              <a:ext cx="4163319" cy="369332"/>
            </a:xfrm>
            <a:prstGeom prst="rect">
              <a:avLst/>
            </a:prstGeom>
          </p:spPr>
          <p:txBody>
            <a:bodyPr wrap="none">
              <a:spAutoFit/>
            </a:bodyPr>
            <a:lstStyle/>
            <a:p>
              <a:r>
                <a:rPr lang="es-CO" dirty="0"/>
                <a:t>Puertas</a:t>
              </a:r>
              <a:r>
                <a:rPr lang="en-US" dirty="0"/>
                <a:t> de </a:t>
              </a:r>
              <a:r>
                <a:rPr lang="es-CO" dirty="0"/>
                <a:t>Garaje</a:t>
              </a:r>
              <a:r>
                <a:rPr lang="en-US" dirty="0"/>
                <a:t> </a:t>
              </a:r>
              <a:r>
                <a:rPr lang="es-CO" dirty="0"/>
                <a:t>Inteligente</a:t>
              </a:r>
              <a:r>
                <a:rPr lang="en-US" dirty="0"/>
                <a:t> </a:t>
              </a:r>
              <a:r>
                <a:rPr lang="es-CO" dirty="0"/>
                <a:t>garageio</a:t>
              </a:r>
            </a:p>
          </p:txBody>
        </p:sp>
      </p:grpSp>
      <p:pic>
        <p:nvPicPr>
          <p:cNvPr id="15" name="Imagen 14"/>
          <p:cNvPicPr>
            <a:picLocks noChangeAspect="1"/>
          </p:cNvPicPr>
          <p:nvPr/>
        </p:nvPicPr>
        <p:blipFill>
          <a:blip r:embed="rId6"/>
          <a:stretch>
            <a:fillRect/>
          </a:stretch>
        </p:blipFill>
        <p:spPr>
          <a:xfrm>
            <a:off x="3760155" y="5382022"/>
            <a:ext cx="2205718" cy="1235202"/>
          </a:xfrm>
          <a:prstGeom prst="rect">
            <a:avLst/>
          </a:prstGeom>
        </p:spPr>
      </p:pic>
    </p:spTree>
    <p:extLst>
      <p:ext uri="{BB962C8B-B14F-4D97-AF65-F5344CB8AC3E}">
        <p14:creationId xmlns:p14="http://schemas.microsoft.com/office/powerpoint/2010/main" val="1029243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465137" y="411162"/>
            <a:ext cx="4657725" cy="2581275"/>
          </a:xfrm>
          <a:prstGeom prst="rect">
            <a:avLst/>
          </a:prstGeom>
        </p:spPr>
      </p:pic>
      <p:pic>
        <p:nvPicPr>
          <p:cNvPr id="7" name="Imagen 6"/>
          <p:cNvPicPr>
            <a:picLocks noChangeAspect="1"/>
          </p:cNvPicPr>
          <p:nvPr/>
        </p:nvPicPr>
        <p:blipFill>
          <a:blip r:embed="rId3"/>
          <a:stretch>
            <a:fillRect/>
          </a:stretch>
        </p:blipFill>
        <p:spPr>
          <a:xfrm>
            <a:off x="465137" y="3533774"/>
            <a:ext cx="2775860" cy="1187451"/>
          </a:xfrm>
          <a:prstGeom prst="rect">
            <a:avLst/>
          </a:prstGeom>
        </p:spPr>
      </p:pic>
      <p:pic>
        <p:nvPicPr>
          <p:cNvPr id="9" name="Imagen 8"/>
          <p:cNvPicPr>
            <a:picLocks noChangeAspect="1"/>
          </p:cNvPicPr>
          <p:nvPr/>
        </p:nvPicPr>
        <p:blipFill>
          <a:blip r:embed="rId4"/>
          <a:stretch>
            <a:fillRect/>
          </a:stretch>
        </p:blipFill>
        <p:spPr>
          <a:xfrm>
            <a:off x="5918200" y="411162"/>
            <a:ext cx="3166998" cy="2408238"/>
          </a:xfrm>
          <a:prstGeom prst="rect">
            <a:avLst/>
          </a:prstGeom>
        </p:spPr>
      </p:pic>
      <p:pic>
        <p:nvPicPr>
          <p:cNvPr id="11" name="Imagen 10"/>
          <p:cNvPicPr>
            <a:picLocks noChangeAspect="1"/>
          </p:cNvPicPr>
          <p:nvPr/>
        </p:nvPicPr>
        <p:blipFill>
          <a:blip r:embed="rId5"/>
          <a:stretch>
            <a:fillRect/>
          </a:stretch>
        </p:blipFill>
        <p:spPr>
          <a:xfrm>
            <a:off x="1145499" y="4903788"/>
            <a:ext cx="3296999" cy="1854200"/>
          </a:xfrm>
          <a:prstGeom prst="rect">
            <a:avLst/>
          </a:prstGeom>
        </p:spPr>
      </p:pic>
      <p:pic>
        <p:nvPicPr>
          <p:cNvPr id="13" name="Imagen 12"/>
          <p:cNvPicPr>
            <a:picLocks noChangeAspect="1"/>
          </p:cNvPicPr>
          <p:nvPr/>
        </p:nvPicPr>
        <p:blipFill>
          <a:blip r:embed="rId6"/>
          <a:stretch>
            <a:fillRect/>
          </a:stretch>
        </p:blipFill>
        <p:spPr>
          <a:xfrm>
            <a:off x="3796387" y="3743325"/>
            <a:ext cx="1925802" cy="1336675"/>
          </a:xfrm>
          <a:prstGeom prst="rect">
            <a:avLst/>
          </a:prstGeom>
        </p:spPr>
      </p:pic>
      <p:pic>
        <p:nvPicPr>
          <p:cNvPr id="14" name="Imagen 13"/>
          <p:cNvPicPr>
            <a:picLocks noChangeAspect="1"/>
          </p:cNvPicPr>
          <p:nvPr/>
        </p:nvPicPr>
        <p:blipFill>
          <a:blip r:embed="rId7"/>
          <a:stretch>
            <a:fillRect/>
          </a:stretch>
        </p:blipFill>
        <p:spPr>
          <a:xfrm>
            <a:off x="6517145" y="3251198"/>
            <a:ext cx="2999258" cy="2552701"/>
          </a:xfrm>
          <a:prstGeom prst="rect">
            <a:avLst/>
          </a:prstGeom>
        </p:spPr>
      </p:pic>
    </p:spTree>
    <p:extLst>
      <p:ext uri="{BB962C8B-B14F-4D97-AF65-F5344CB8AC3E}">
        <p14:creationId xmlns:p14="http://schemas.microsoft.com/office/powerpoint/2010/main" val="2330260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Objetivo General</a:t>
            </a:r>
            <a:endParaRPr lang="en-US" dirty="0"/>
          </a:p>
        </p:txBody>
      </p:sp>
      <p:sp>
        <p:nvSpPr>
          <p:cNvPr id="3" name="Marcador de contenido 2"/>
          <p:cNvSpPr>
            <a:spLocks noGrp="1"/>
          </p:cNvSpPr>
          <p:nvPr>
            <p:ph idx="1"/>
          </p:nvPr>
        </p:nvSpPr>
        <p:spPr/>
        <p:txBody>
          <a:bodyPr>
            <a:normAutofit/>
          </a:bodyPr>
          <a:lstStyle/>
          <a:p>
            <a:pPr marL="0" indent="0">
              <a:buNone/>
            </a:pPr>
            <a:r>
              <a:rPr lang="es-MX" dirty="0"/>
              <a:t>Implementar un sistema de información junto a la simulación de un sistema demótico algunas aplicaciones y servicios domoticos IoT, que permita la gestión y el control de actividades agrarias, mediante la automatización de la información en una finca de la vereda de uvero en Umbita Boyacá.</a:t>
            </a:r>
            <a:br>
              <a:rPr lang="es-ES" dirty="0"/>
            </a:br>
            <a:r>
              <a:rPr lang="es-ES" sz="1400" b="1" dirty="0"/>
              <a:t> </a:t>
            </a:r>
            <a:endParaRPr lang="en-US" dirty="0"/>
          </a:p>
          <a:p>
            <a:endParaRPr lang="en-US" dirty="0"/>
          </a:p>
        </p:txBody>
      </p:sp>
      <p:pic>
        <p:nvPicPr>
          <p:cNvPr id="4" name="Picture 2" descr="Universidad Católica de Colombia - Wikipedia, la enciclopedia lib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300" y="5860796"/>
            <a:ext cx="1917700" cy="997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5026"/>
      </p:ext>
    </p:extLst>
  </p:cSld>
  <p:clrMapOvr>
    <a:masterClrMapping/>
  </p:clrMapOvr>
</p:sld>
</file>

<file path=ppt/theme/theme1.xml><?xml version="1.0" encoding="utf-8"?>
<a:theme xmlns:a="http://schemas.openxmlformats.org/drawingml/2006/main" name="Faceta">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894</TotalTime>
  <Words>1602</Words>
  <Application>Microsoft Office PowerPoint</Application>
  <PresentationFormat>Panorámica</PresentationFormat>
  <Paragraphs>115</Paragraphs>
  <Slides>24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24</vt:i4>
      </vt:variant>
    </vt:vector>
  </HeadingPairs>
  <TitlesOfParts>
    <vt:vector size="29" baseType="lpstr">
      <vt:lpstr>Arial</vt:lpstr>
      <vt:lpstr>Calibri</vt:lpstr>
      <vt:lpstr>Trebuchet MS</vt:lpstr>
      <vt:lpstr>Wingdings 3</vt:lpstr>
      <vt:lpstr>Faceta</vt:lpstr>
      <vt:lpstr>Sistemas automatizados aplicados a la gestión de información con tecnología Agro IoT  para una finca de Uvero, en Umbita, Boyacá.  TeleDomoFarm</vt:lpstr>
      <vt:lpstr>Resumen</vt:lpstr>
      <vt:lpstr>Pregunta Problema </vt:lpstr>
      <vt:lpstr>PLANTEAMIENTO DEL PROBLEMA.</vt:lpstr>
      <vt:lpstr>PLANTEAMIENTO DEL PROBLEMA.</vt:lpstr>
      <vt:lpstr>Justificación </vt:lpstr>
      <vt:lpstr>Presentación de PowerPoint</vt:lpstr>
      <vt:lpstr>Presentación de PowerPoint</vt:lpstr>
      <vt:lpstr>Objetivo General</vt:lpstr>
      <vt:lpstr>Objetivos específicos.</vt:lpstr>
      <vt:lpstr>Estructura Domótica</vt:lpstr>
      <vt:lpstr>Marco conceptual</vt:lpstr>
      <vt:lpstr>Resultados del avance del proyecto Sistema de información</vt:lpstr>
      <vt:lpstr>Resultados del avance del proyecto Control de Seguridad.</vt:lpstr>
      <vt:lpstr>Alternativa y potencial de cambio</vt:lpstr>
      <vt:lpstr>Resultados del avance del proyecto Control de Iluminación. Control de Humedad y temperatura.</vt:lpstr>
      <vt:lpstr>Esquema en fritzing</vt:lpstr>
      <vt:lpstr>Desarrollo</vt:lpstr>
      <vt:lpstr>Utilidades de trabajo</vt:lpstr>
      <vt:lpstr>Estado del Arte </vt:lpstr>
      <vt:lpstr>Beneficios de IoT y Domotica</vt:lpstr>
      <vt:lpstr>Conclusiones</vt:lpstr>
      <vt:lpstr>Lecciones Aprendidas</vt:lpstr>
      <vt:lpstr>Referencias Bibliográficas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automatizados aplicados a la gestión de información agropecuaria en una finca de Uvero, en Umbita, Boyacá.</dc:title>
  <dc:creator>juanpa_2781</dc:creator>
  <cp:lastModifiedBy>Juan Pablo Guerra Porras</cp:lastModifiedBy>
  <cp:revision>64</cp:revision>
  <dcterms:created xsi:type="dcterms:W3CDTF">2021-09-13T22:54:16Z</dcterms:created>
  <dcterms:modified xsi:type="dcterms:W3CDTF">2022-05-07T08:20:56Z</dcterms:modified>
</cp:coreProperties>
</file>